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5" r:id="rId3"/>
    <p:sldId id="257" r:id="rId4"/>
    <p:sldId id="258" r:id="rId5"/>
    <p:sldId id="259" r:id="rId6"/>
    <p:sldId id="266" r:id="rId7"/>
    <p:sldId id="261" r:id="rId8"/>
    <p:sldId id="260" r:id="rId9"/>
    <p:sldId id="264" r:id="rId10"/>
    <p:sldId id="262" r:id="rId11"/>
    <p:sldId id="267" r:id="rId12"/>
    <p:sldId id="263"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3/17/2021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3/17/2021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3/17/2021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3/17/2021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3/17/2021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3/17/2021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3/17/2021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3/17/2021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3/17/2021</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3/17/2021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3/17/2021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3/17/2021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3/17/2021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3/17/2021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3/17/2021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3/17/2021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3/17/2021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3/17/2021</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3A154D-EC2E-4CE8-83A6-8989F5F080E8}"/>
              </a:ext>
            </a:extLst>
          </p:cNvPr>
          <p:cNvSpPr>
            <a:spLocks noGrp="1"/>
          </p:cNvSpPr>
          <p:nvPr>
            <p:ph type="ctrTitle"/>
          </p:nvPr>
        </p:nvSpPr>
        <p:spPr>
          <a:xfrm>
            <a:off x="680322" y="2733708"/>
            <a:ext cx="8144134" cy="1556937"/>
          </a:xfrm>
        </p:spPr>
        <p:txBody>
          <a:bodyPr/>
          <a:lstStyle/>
          <a:p>
            <a:pPr algn="ctr"/>
            <a:r>
              <a:rPr lang="en-CA" dirty="0"/>
              <a:t>INDABA WORKSHOP SOUTH AFRICA</a:t>
            </a:r>
          </a:p>
        </p:txBody>
      </p:sp>
      <p:sp>
        <p:nvSpPr>
          <p:cNvPr id="3" name="Subtitle 2">
            <a:extLst>
              <a:ext uri="{FF2B5EF4-FFF2-40B4-BE49-F238E27FC236}">
                <a16:creationId xmlns:a16="http://schemas.microsoft.com/office/drawing/2014/main" xmlns="" id="{A48113D0-0D71-43CA-BE2A-C8782D8AEFC4}"/>
              </a:ext>
            </a:extLst>
          </p:cNvPr>
          <p:cNvSpPr>
            <a:spLocks noGrp="1"/>
          </p:cNvSpPr>
          <p:nvPr>
            <p:ph type="subTitle" idx="1"/>
          </p:nvPr>
        </p:nvSpPr>
        <p:spPr>
          <a:xfrm>
            <a:off x="919473" y="4290645"/>
            <a:ext cx="8144134" cy="1117687"/>
          </a:xfrm>
        </p:spPr>
        <p:txBody>
          <a:bodyPr>
            <a:normAutofit/>
          </a:bodyPr>
          <a:lstStyle/>
          <a:p>
            <a:pPr algn="ctr"/>
            <a:endParaRPr lang="en-CA" sz="3200" dirty="0"/>
          </a:p>
          <a:p>
            <a:pPr algn="ctr"/>
            <a:r>
              <a:rPr lang="en-CA" sz="3200" dirty="0"/>
              <a:t>Discussion Topic: Product Development</a:t>
            </a:r>
          </a:p>
        </p:txBody>
      </p:sp>
      <p:sp>
        <p:nvSpPr>
          <p:cNvPr id="5" name="TextBox 4">
            <a:extLst>
              <a:ext uri="{FF2B5EF4-FFF2-40B4-BE49-F238E27FC236}">
                <a16:creationId xmlns:a16="http://schemas.microsoft.com/office/drawing/2014/main" xmlns="" id="{2BBA45E7-D2DD-4EAC-BFFC-FEBB93D95B2B}"/>
              </a:ext>
            </a:extLst>
          </p:cNvPr>
          <p:cNvSpPr txBox="1"/>
          <p:nvPr/>
        </p:nvSpPr>
        <p:spPr>
          <a:xfrm>
            <a:off x="9326879" y="337624"/>
            <a:ext cx="2602523" cy="369332"/>
          </a:xfrm>
          <a:prstGeom prst="rect">
            <a:avLst/>
          </a:prstGeom>
          <a:noFill/>
        </p:spPr>
        <p:txBody>
          <a:bodyPr wrap="square" rtlCol="0">
            <a:spAutoFit/>
          </a:bodyPr>
          <a:lstStyle/>
          <a:p>
            <a:r>
              <a:rPr lang="en-CA" dirty="0"/>
              <a:t>March 15</a:t>
            </a:r>
            <a:r>
              <a:rPr lang="en-CA" baseline="30000" dirty="0"/>
              <a:t>th</a:t>
            </a:r>
            <a:r>
              <a:rPr lang="en-CA" dirty="0"/>
              <a:t> -17</a:t>
            </a:r>
            <a:r>
              <a:rPr lang="en-CA" baseline="30000" dirty="0"/>
              <a:t>th</a:t>
            </a:r>
            <a:r>
              <a:rPr lang="en-CA" dirty="0"/>
              <a:t> 2021</a:t>
            </a:r>
          </a:p>
        </p:txBody>
      </p:sp>
    </p:spTree>
    <p:extLst>
      <p:ext uri="{BB962C8B-B14F-4D97-AF65-F5344CB8AC3E}">
        <p14:creationId xmlns:p14="http://schemas.microsoft.com/office/powerpoint/2010/main" val="17427685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1AA34B-D5BD-4A8C-80D5-26AA27EFB21E}"/>
              </a:ext>
            </a:extLst>
          </p:cNvPr>
          <p:cNvSpPr>
            <a:spLocks noGrp="1"/>
          </p:cNvSpPr>
          <p:nvPr>
            <p:ph type="title"/>
          </p:nvPr>
        </p:nvSpPr>
        <p:spPr>
          <a:xfrm>
            <a:off x="293077" y="753228"/>
            <a:ext cx="9613861" cy="1080938"/>
          </a:xfrm>
        </p:spPr>
        <p:txBody>
          <a:bodyPr/>
          <a:lstStyle/>
          <a:p>
            <a:r>
              <a:rPr lang="en-US" b="1" dirty="0">
                <a:effectLst/>
                <a:latin typeface="Calibri" panose="020F0502020204030204" pitchFamily="34" charset="0"/>
                <a:ea typeface="Calibri" panose="020F0502020204030204" pitchFamily="34" charset="0"/>
                <a:cs typeface="Times New Roman" panose="02020603050405020304" pitchFamily="18" charset="0"/>
              </a:rPr>
              <a:t>STRUCTURES FOR GOOD SAVING MOBILIZATION</a:t>
            </a:r>
            <a:endParaRPr lang="en-CA" dirty="0"/>
          </a:p>
        </p:txBody>
      </p:sp>
      <p:sp>
        <p:nvSpPr>
          <p:cNvPr id="3" name="Content Placeholder 2">
            <a:extLst>
              <a:ext uri="{FF2B5EF4-FFF2-40B4-BE49-F238E27FC236}">
                <a16:creationId xmlns:a16="http://schemas.microsoft.com/office/drawing/2014/main" xmlns="" id="{E5F70DEA-370D-40E7-BC89-B819D2308194}"/>
              </a:ext>
            </a:extLst>
          </p:cNvPr>
          <p:cNvSpPr>
            <a:spLocks noGrp="1"/>
          </p:cNvSpPr>
          <p:nvPr>
            <p:ph idx="1"/>
          </p:nvPr>
        </p:nvSpPr>
        <p:spPr>
          <a:xfrm>
            <a:off x="293077" y="2111789"/>
            <a:ext cx="11605846" cy="4633669"/>
          </a:xfrm>
        </p:spPr>
        <p:txBody>
          <a:bodyPr>
            <a:normAutofit/>
          </a:bodyPr>
          <a:lstStyle/>
          <a:p>
            <a:pPr marL="0" indent="0">
              <a:lnSpc>
                <a:spcPct val="107000"/>
              </a:lnSpc>
              <a:spcAft>
                <a:spcPts val="800"/>
              </a:spcAft>
              <a:buNone/>
              <a:tabLst>
                <a:tab pos="4953000" algn="l"/>
              </a:tabLst>
            </a:pPr>
            <a:r>
              <a:rPr lang="en-US" sz="2200" dirty="0">
                <a:effectLst/>
                <a:latin typeface="Calibri" panose="020F0502020204030204" pitchFamily="34" charset="0"/>
                <a:ea typeface="Calibri" panose="020F0502020204030204" pitchFamily="34" charset="0"/>
                <a:cs typeface="Times New Roman" panose="02020603050405020304" pitchFamily="18" charset="0"/>
              </a:rPr>
              <a:t>The success of a good CFI savings strategy depends on the perception of the member on the safety of their deposits. No member will save in a CFI if it is perceived to be a risk to </a:t>
            </a:r>
            <a:r>
              <a:rPr lang="en-US" sz="2200" dirty="0" smtClean="0">
                <a:latin typeface="Calibri" panose="020F0502020204030204" pitchFamily="34" charset="0"/>
                <a:ea typeface="Calibri" panose="020F0502020204030204" pitchFamily="34" charset="0"/>
                <a:cs typeface="Times New Roman" panose="02020603050405020304" pitchFamily="18" charset="0"/>
              </a:rPr>
              <a:t>member</a:t>
            </a:r>
            <a:r>
              <a:rPr lang="en-US" sz="22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200" dirty="0">
                <a:effectLst/>
                <a:latin typeface="Calibri" panose="020F0502020204030204" pitchFamily="34" charset="0"/>
                <a:ea typeface="Calibri" panose="020F0502020204030204" pitchFamily="34" charset="0"/>
                <a:cs typeface="Times New Roman" panose="02020603050405020304" pitchFamily="18" charset="0"/>
              </a:rPr>
              <a:t>funds. Thus;</a:t>
            </a:r>
            <a:endParaRPr lang="en-CA" sz="2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tabLst>
                <a:tab pos="4953000" algn="l"/>
              </a:tabLst>
            </a:pPr>
            <a:r>
              <a:rPr lang="en-US" sz="2200" dirty="0">
                <a:effectLst/>
                <a:latin typeface="Calibri" panose="020F0502020204030204" pitchFamily="34" charset="0"/>
                <a:ea typeface="Calibri" panose="020F0502020204030204" pitchFamily="34" charset="0"/>
                <a:cs typeface="Times New Roman" panose="02020603050405020304" pitchFamily="18" charset="0"/>
              </a:rPr>
              <a:t>Effective regulation and supervision by an independent regulator. In addition to the role played by the internal auditor and external auditors, the CFI regulatory authority must ensure an effective regulatory supervision and compliance that assures CFI members that the institution</a:t>
            </a:r>
            <a:r>
              <a:rPr lang="en-US" sz="2200" b="1" dirty="0">
                <a:effectLst/>
                <a:latin typeface="Calibri" panose="020F0502020204030204" pitchFamily="34" charset="0"/>
                <a:ea typeface="Calibri" panose="020F0502020204030204" pitchFamily="34" charset="0"/>
                <a:cs typeface="Times New Roman" panose="02020603050405020304" pitchFamily="18" charset="0"/>
              </a:rPr>
              <a:t> is safe and forever safe.</a:t>
            </a:r>
            <a:endParaRPr lang="en-CA" sz="2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tabLst>
                <a:tab pos="4953000" algn="l"/>
              </a:tabLst>
            </a:pPr>
            <a:r>
              <a:rPr lang="en-US" sz="2200" dirty="0">
                <a:effectLst/>
                <a:latin typeface="Calibri" panose="020F0502020204030204" pitchFamily="34" charset="0"/>
                <a:ea typeface="Calibri" panose="020F0502020204030204" pitchFamily="34" charset="0"/>
                <a:cs typeface="Times New Roman" panose="02020603050405020304" pitchFamily="18" charset="0"/>
              </a:rPr>
              <a:t>The reason for offsite and onsite supervision</a:t>
            </a:r>
            <a:endParaRPr lang="en-CA" sz="2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tabLst>
                <a:tab pos="4953000" algn="l"/>
              </a:tabLst>
            </a:pPr>
            <a:r>
              <a:rPr lang="en-US" sz="2200" dirty="0">
                <a:effectLst/>
                <a:latin typeface="Calibri" panose="020F0502020204030204" pitchFamily="34" charset="0"/>
                <a:ea typeface="Calibri" panose="020F0502020204030204" pitchFamily="34" charset="0"/>
                <a:cs typeface="Times New Roman" panose="02020603050405020304" pitchFamily="18" charset="0"/>
              </a:rPr>
              <a:t>The reason for the licensing due process</a:t>
            </a:r>
            <a:endParaRPr lang="en-CA" sz="2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tabLst>
                <a:tab pos="4953000" algn="l"/>
              </a:tabLst>
            </a:pPr>
            <a:r>
              <a:rPr lang="en-US" sz="2200" dirty="0">
                <a:effectLst/>
                <a:latin typeface="Calibri" panose="020F0502020204030204" pitchFamily="34" charset="0"/>
                <a:ea typeface="Calibri" panose="020F0502020204030204" pitchFamily="34" charset="0"/>
                <a:cs typeface="Times New Roman" panose="02020603050405020304" pitchFamily="18" charset="0"/>
              </a:rPr>
              <a:t>The reasons for administrative actions for non-compliance</a:t>
            </a:r>
            <a:endParaRPr lang="en-CA"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CA" dirty="0"/>
          </a:p>
        </p:txBody>
      </p:sp>
    </p:spTree>
    <p:extLst>
      <p:ext uri="{BB962C8B-B14F-4D97-AF65-F5344CB8AC3E}">
        <p14:creationId xmlns:p14="http://schemas.microsoft.com/office/powerpoint/2010/main" val="20434246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90632B9-685F-4828-8B2E-0085D176E4AF}"/>
              </a:ext>
            </a:extLst>
          </p:cNvPr>
          <p:cNvSpPr>
            <a:spLocks noGrp="1"/>
          </p:cNvSpPr>
          <p:nvPr>
            <p:ph type="title"/>
          </p:nvPr>
        </p:nvSpPr>
        <p:spPr>
          <a:xfrm>
            <a:off x="225083" y="767296"/>
            <a:ext cx="9613861" cy="1080938"/>
          </a:xfrm>
        </p:spPr>
        <p:txBody>
          <a:bodyPr/>
          <a:lstStyle/>
          <a:p>
            <a:r>
              <a:rPr lang="en-US" b="1" dirty="0">
                <a:effectLst/>
                <a:latin typeface="Calibri" panose="020F0502020204030204" pitchFamily="34" charset="0"/>
                <a:ea typeface="Calibri" panose="020F0502020204030204" pitchFamily="34" charset="0"/>
                <a:cs typeface="Times New Roman" panose="02020603050405020304" pitchFamily="18" charset="0"/>
              </a:rPr>
              <a:t>STRUCTURES FOR GOOD SAVING MOBILIZATION</a:t>
            </a:r>
            <a:endParaRPr lang="en-CA" dirty="0"/>
          </a:p>
        </p:txBody>
      </p:sp>
      <p:sp>
        <p:nvSpPr>
          <p:cNvPr id="3" name="Content Placeholder 2">
            <a:extLst>
              <a:ext uri="{FF2B5EF4-FFF2-40B4-BE49-F238E27FC236}">
                <a16:creationId xmlns:a16="http://schemas.microsoft.com/office/drawing/2014/main" xmlns="" id="{AEB2E8D0-4DCE-436F-8C34-F89D91174250}"/>
              </a:ext>
            </a:extLst>
          </p:cNvPr>
          <p:cNvSpPr>
            <a:spLocks noGrp="1"/>
          </p:cNvSpPr>
          <p:nvPr>
            <p:ph idx="1"/>
          </p:nvPr>
        </p:nvSpPr>
        <p:spPr>
          <a:xfrm>
            <a:off x="225083" y="2336873"/>
            <a:ext cx="11605846" cy="4007656"/>
          </a:xfrm>
        </p:spPr>
        <p:txBody>
          <a:bodyPr>
            <a:normAutofit/>
          </a:bodyPr>
          <a:lstStyle/>
          <a:p>
            <a:pPr marL="0" indent="0">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2. Demonstration of good governance practices. The board of directors and staff must demonstrate ability to effectively play their </a:t>
            </a:r>
            <a:r>
              <a:rPr lang="en-US" sz="2400" dirty="0" smtClean="0">
                <a:effectLst/>
                <a:latin typeface="Calibri" panose="020F0502020204030204" pitchFamily="34" charset="0"/>
                <a:ea typeface="Calibri" panose="020F0502020204030204" pitchFamily="34" charset="0"/>
                <a:cs typeface="Times New Roman" panose="02020603050405020304" pitchFamily="18" charset="0"/>
              </a:rPr>
              <a:t>roles and competently manage the CFI to the satisfaction of members and stakeholders.</a:t>
            </a:r>
            <a:endParaRPr lang="en-US" b="1" dirty="0">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buNone/>
              <a:tabLst>
                <a:tab pos="4953000" algn="l"/>
              </a:tabLst>
            </a:pPr>
            <a:r>
              <a:rPr lang="en-US" dirty="0">
                <a:effectLst/>
                <a:latin typeface="Calibri" panose="020F0502020204030204" pitchFamily="34" charset="0"/>
                <a:ea typeface="Calibri" panose="020F0502020204030204" pitchFamily="34" charset="0"/>
                <a:cs typeface="Times New Roman" panose="02020603050405020304" pitchFamily="18" charset="0"/>
              </a:rPr>
              <a:t>3. Effective policies and procedures that guarantees controls </a:t>
            </a:r>
            <a:r>
              <a:rPr lang="en-US" dirty="0" smtClean="0">
                <a:effectLst/>
                <a:latin typeface="Calibri" panose="020F0502020204030204" pitchFamily="34" charset="0"/>
                <a:ea typeface="Calibri" panose="020F0502020204030204" pitchFamily="34" charset="0"/>
                <a:cs typeface="Times New Roman" panose="02020603050405020304" pitchFamily="18" charset="0"/>
              </a:rPr>
              <a:t>and set </a:t>
            </a:r>
            <a:r>
              <a:rPr lang="en-US" dirty="0">
                <a:effectLst/>
                <a:latin typeface="Calibri" panose="020F0502020204030204" pitchFamily="34" charset="0"/>
                <a:ea typeface="Calibri" panose="020F0502020204030204" pitchFamily="34" charset="0"/>
                <a:cs typeface="Times New Roman" panose="02020603050405020304" pitchFamily="18" charset="0"/>
              </a:rPr>
              <a:t>limits of power.</a:t>
            </a:r>
            <a:endParaRPr lang="en-CA"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None/>
              <a:tabLst>
                <a:tab pos="4953000" algn="l"/>
              </a:tabLst>
            </a:pPr>
            <a:r>
              <a:rPr lang="en-US" dirty="0">
                <a:effectLst/>
                <a:latin typeface="Calibri" panose="020F0502020204030204" pitchFamily="34" charset="0"/>
                <a:ea typeface="Calibri" panose="020F0502020204030204" pitchFamily="34" charset="0"/>
                <a:cs typeface="Times New Roman" panose="02020603050405020304" pitchFamily="18" charset="0"/>
              </a:rPr>
              <a:t>4. </a:t>
            </a:r>
            <a:r>
              <a:rPr lang="en-US" dirty="0" smtClean="0">
                <a:effectLst/>
                <a:latin typeface="Calibri" panose="020F0502020204030204" pitchFamily="34" charset="0"/>
                <a:ea typeface="Calibri" panose="020F0502020204030204" pitchFamily="34" charset="0"/>
                <a:cs typeface="Times New Roman" panose="02020603050405020304" pitchFamily="18" charset="0"/>
              </a:rPr>
              <a:t>For employee based CFIs, CBDA </a:t>
            </a:r>
            <a:r>
              <a:rPr lang="en-US" dirty="0">
                <a:effectLst/>
                <a:latin typeface="Calibri" panose="020F0502020204030204" pitchFamily="34" charset="0"/>
                <a:ea typeface="Calibri" panose="020F0502020204030204" pitchFamily="34" charset="0"/>
                <a:cs typeface="Times New Roman" panose="02020603050405020304" pitchFamily="18" charset="0"/>
              </a:rPr>
              <a:t>and the national </a:t>
            </a:r>
            <a:r>
              <a:rPr lang="en-US" dirty="0" smtClean="0">
                <a:effectLst/>
                <a:latin typeface="Calibri" panose="020F0502020204030204" pitchFamily="34" charset="0"/>
                <a:ea typeface="Calibri" panose="020F0502020204030204" pitchFamily="34" charset="0"/>
                <a:cs typeface="Times New Roman" panose="02020603050405020304" pitchFamily="18" charset="0"/>
              </a:rPr>
              <a:t>association should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fastract</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the government </a:t>
            </a:r>
            <a:r>
              <a:rPr lang="en-US" dirty="0">
                <a:effectLst/>
                <a:latin typeface="Calibri" panose="020F0502020204030204" pitchFamily="34" charset="0"/>
                <a:ea typeface="Calibri" panose="020F0502020204030204" pitchFamily="34" charset="0"/>
                <a:cs typeface="Times New Roman" panose="02020603050405020304" pitchFamily="18" charset="0"/>
              </a:rPr>
              <a:t>support to </a:t>
            </a:r>
            <a:r>
              <a:rPr lang="en-US" dirty="0" smtClean="0">
                <a:latin typeface="Calibri" panose="020F0502020204030204" pitchFamily="34" charset="0"/>
                <a:ea typeface="Calibri" panose="020F0502020204030204" pitchFamily="34" charset="0"/>
                <a:cs typeface="Times New Roman" panose="02020603050405020304" pitchFamily="18" charset="0"/>
              </a:rPr>
              <a:t>provide</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a:effectLst/>
                <a:latin typeface="Calibri" panose="020F0502020204030204" pitchFamily="34" charset="0"/>
                <a:ea typeface="Calibri" panose="020F0502020204030204" pitchFamily="34" charset="0"/>
                <a:cs typeface="Times New Roman" panose="02020603050405020304" pitchFamily="18" charset="0"/>
              </a:rPr>
              <a:t>deduction </a:t>
            </a:r>
            <a:r>
              <a:rPr lang="en-US" dirty="0" smtClean="0">
                <a:effectLst/>
                <a:latin typeface="Calibri" panose="020F0502020204030204" pitchFamily="34" charset="0"/>
                <a:ea typeface="Calibri" panose="020F0502020204030204" pitchFamily="34" charset="0"/>
                <a:cs typeface="Times New Roman" panose="02020603050405020304" pitchFamily="18" charset="0"/>
              </a:rPr>
              <a:t>codes at the employer payroll level like in the case of commercial banks and insurance companies</a:t>
            </a:r>
            <a:endParaRPr lang="en-CA"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dirty="0">
                <a:effectLst/>
                <a:latin typeface="Calibri" panose="020F0502020204030204" pitchFamily="34" charset="0"/>
                <a:ea typeface="Calibri" panose="020F0502020204030204" pitchFamily="34" charset="0"/>
                <a:cs typeface="Times New Roman" panose="02020603050405020304" pitchFamily="18" charset="0"/>
              </a:rPr>
              <a:t>5. Management information system that can support online saving mobilization strategies.</a:t>
            </a:r>
            <a:endParaRPr lang="en-CA" dirty="0"/>
          </a:p>
        </p:txBody>
      </p:sp>
    </p:spTree>
    <p:extLst>
      <p:ext uri="{BB962C8B-B14F-4D97-AF65-F5344CB8AC3E}">
        <p14:creationId xmlns:p14="http://schemas.microsoft.com/office/powerpoint/2010/main" val="11073814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295876-1C7C-40E1-9948-4100F750DDA8}"/>
              </a:ext>
            </a:extLst>
          </p:cNvPr>
          <p:cNvSpPr>
            <a:spLocks noGrp="1"/>
          </p:cNvSpPr>
          <p:nvPr>
            <p:ph type="title"/>
          </p:nvPr>
        </p:nvSpPr>
        <p:spPr/>
        <p:txBody>
          <a:bodyPr/>
          <a:lstStyle/>
          <a:p>
            <a:r>
              <a:rPr lang="en-CA" dirty="0"/>
              <a:t>CONCLUSION</a:t>
            </a:r>
          </a:p>
        </p:txBody>
      </p:sp>
      <p:sp>
        <p:nvSpPr>
          <p:cNvPr id="3" name="Content Placeholder 2">
            <a:extLst>
              <a:ext uri="{FF2B5EF4-FFF2-40B4-BE49-F238E27FC236}">
                <a16:creationId xmlns:a16="http://schemas.microsoft.com/office/drawing/2014/main" xmlns="" id="{4B06FF2E-B8A2-4A0B-AC28-19B4D3191C2F}"/>
              </a:ext>
            </a:extLst>
          </p:cNvPr>
          <p:cNvSpPr>
            <a:spLocks noGrp="1"/>
          </p:cNvSpPr>
          <p:nvPr>
            <p:ph idx="1"/>
          </p:nvPr>
        </p:nvSpPr>
        <p:spPr>
          <a:xfrm>
            <a:off x="483374" y="2294669"/>
            <a:ext cx="10855187" cy="4317145"/>
          </a:xfrm>
        </p:spPr>
        <p:txBody>
          <a:bodyPr/>
          <a:lstStyle/>
          <a:p>
            <a:pPr>
              <a:lnSpc>
                <a:spcPct val="107000"/>
              </a:lnSpc>
              <a:buFont typeface="Wingdings" panose="05000000000000000000" pitchFamily="2" charset="2"/>
              <a:buChar char="Ø"/>
              <a:tabLst>
                <a:tab pos="4953000" algn="l"/>
              </a:tabLst>
            </a:pPr>
            <a:r>
              <a:rPr lang="en-US" b="1" dirty="0">
                <a:effectLst/>
                <a:latin typeface="Calibri" panose="020F0502020204030204" pitchFamily="34" charset="0"/>
                <a:ea typeface="Calibri" panose="020F0502020204030204" pitchFamily="34" charset="0"/>
                <a:cs typeface="Times New Roman" panose="02020603050405020304" pitchFamily="18" charset="0"/>
              </a:rPr>
              <a:t> The core business of a CFI is savings mobilization and lending to members. The strategy must therefore strongly focus on these two areas. Behind the back of this strategy is the guarantee to the members that their funds are safe and forever. These safety measures </a:t>
            </a:r>
            <a:r>
              <a:rPr lang="en-US" b="1" dirty="0">
                <a:latin typeface="Calibri" panose="020F0502020204030204" pitchFamily="34" charset="0"/>
                <a:ea typeface="Calibri" panose="020F0502020204030204" pitchFamily="34" charset="0"/>
                <a:cs typeface="Times New Roman" panose="02020603050405020304" pitchFamily="18" charset="0"/>
              </a:rPr>
              <a:t>are</a:t>
            </a:r>
            <a:r>
              <a:rPr lang="en-US" b="1" dirty="0">
                <a:effectLst/>
                <a:latin typeface="Calibri" panose="020F0502020204030204" pitchFamily="34" charset="0"/>
                <a:ea typeface="Calibri" panose="020F0502020204030204" pitchFamily="34" charset="0"/>
                <a:cs typeface="Times New Roman" panose="02020603050405020304" pitchFamily="18" charset="0"/>
              </a:rPr>
              <a:t> the responsibility of the regulator, the board of directors and the staff of the CFI.</a:t>
            </a:r>
            <a:endParaRPr lang="en-CA"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buNone/>
              <a:tabLst>
                <a:tab pos="4953000" algn="l"/>
              </a:tabLst>
            </a:pPr>
            <a:endParaRPr lang="en-CA" dirty="0"/>
          </a:p>
        </p:txBody>
      </p:sp>
    </p:spTree>
    <p:extLst>
      <p:ext uri="{BB962C8B-B14F-4D97-AF65-F5344CB8AC3E}">
        <p14:creationId xmlns:p14="http://schemas.microsoft.com/office/powerpoint/2010/main" val="18786218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0160873E-2233-4774-8922-A575821B5849}"/>
              </a:ext>
            </a:extLst>
          </p:cNvPr>
          <p:cNvSpPr txBox="1"/>
          <p:nvPr/>
        </p:nvSpPr>
        <p:spPr>
          <a:xfrm>
            <a:off x="4103078" y="3013501"/>
            <a:ext cx="7202658" cy="923330"/>
          </a:xfrm>
          <a:prstGeom prst="rect">
            <a:avLst/>
          </a:prstGeom>
          <a:noFill/>
        </p:spPr>
        <p:txBody>
          <a:bodyPr wrap="square" rtlCol="0">
            <a:spAutoFit/>
          </a:bodyPr>
          <a:lstStyle/>
          <a:p>
            <a:r>
              <a:rPr lang="en-CA" sz="5400" dirty="0"/>
              <a:t>QUESTIONS</a:t>
            </a:r>
            <a:r>
              <a:rPr lang="en-CA" sz="4800" dirty="0"/>
              <a:t>?</a:t>
            </a:r>
          </a:p>
        </p:txBody>
      </p:sp>
    </p:spTree>
    <p:extLst>
      <p:ext uri="{BB962C8B-B14F-4D97-AF65-F5344CB8AC3E}">
        <p14:creationId xmlns:p14="http://schemas.microsoft.com/office/powerpoint/2010/main" val="2553217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FCFDBA-5F16-4BD7-98E7-2FC5877B3F73}"/>
              </a:ext>
            </a:extLst>
          </p:cNvPr>
          <p:cNvSpPr>
            <a:spLocks noGrp="1"/>
          </p:cNvSpPr>
          <p:nvPr>
            <p:ph type="title"/>
          </p:nvPr>
        </p:nvSpPr>
        <p:spPr/>
        <p:txBody>
          <a:bodyPr/>
          <a:lstStyle/>
          <a:p>
            <a:r>
              <a:rPr lang="en-CA" dirty="0"/>
              <a:t>TWO POINTS OF FOCUS</a:t>
            </a:r>
          </a:p>
        </p:txBody>
      </p:sp>
      <p:sp>
        <p:nvSpPr>
          <p:cNvPr id="3" name="Content Placeholder 2">
            <a:extLst>
              <a:ext uri="{FF2B5EF4-FFF2-40B4-BE49-F238E27FC236}">
                <a16:creationId xmlns:a16="http://schemas.microsoft.com/office/drawing/2014/main" xmlns="" id="{6F1E1477-6683-4B99-B3B6-7C7D188A19FA}"/>
              </a:ext>
            </a:extLst>
          </p:cNvPr>
          <p:cNvSpPr>
            <a:spLocks noGrp="1"/>
          </p:cNvSpPr>
          <p:nvPr>
            <p:ph idx="1"/>
          </p:nvPr>
        </p:nvSpPr>
        <p:spPr>
          <a:xfrm>
            <a:off x="680320" y="2646362"/>
            <a:ext cx="9613861" cy="3599316"/>
          </a:xfrm>
        </p:spPr>
        <p:txBody>
          <a:bodyPr>
            <a:normAutofit/>
          </a:bodyPr>
          <a:lstStyle/>
          <a:p>
            <a:pPr>
              <a:buFont typeface="Wingdings" panose="05000000000000000000" pitchFamily="2" charset="2"/>
              <a:buChar char="Ø"/>
            </a:pPr>
            <a:r>
              <a:rPr lang="en-CA" sz="3200" dirty="0"/>
              <a:t> Linking Credit and Savings</a:t>
            </a:r>
          </a:p>
          <a:p>
            <a:pPr marL="0" indent="0">
              <a:buNone/>
            </a:pPr>
            <a:endParaRPr lang="en-CA" sz="3200" dirty="0"/>
          </a:p>
          <a:p>
            <a:pPr>
              <a:buFont typeface="Wingdings" panose="05000000000000000000" pitchFamily="2" charset="2"/>
              <a:buChar char="Ø"/>
            </a:pPr>
            <a:r>
              <a:rPr lang="en-CA" sz="3200" dirty="0"/>
              <a:t> Increasing access increases savings</a:t>
            </a:r>
          </a:p>
        </p:txBody>
      </p:sp>
    </p:spTree>
    <p:extLst>
      <p:ext uri="{BB962C8B-B14F-4D97-AF65-F5344CB8AC3E}">
        <p14:creationId xmlns:p14="http://schemas.microsoft.com/office/powerpoint/2010/main" val="212628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BC687E-1ECD-4641-8E76-B6C89B760499}"/>
              </a:ext>
            </a:extLst>
          </p:cNvPr>
          <p:cNvSpPr>
            <a:spLocks noGrp="1"/>
          </p:cNvSpPr>
          <p:nvPr>
            <p:ph type="title"/>
          </p:nvPr>
        </p:nvSpPr>
        <p:spPr/>
        <p:txBody>
          <a:bodyPr/>
          <a:lstStyle/>
          <a:p>
            <a:r>
              <a:rPr lang="en-CA" dirty="0"/>
              <a:t>INTRODUCTION</a:t>
            </a:r>
          </a:p>
        </p:txBody>
      </p:sp>
      <p:sp>
        <p:nvSpPr>
          <p:cNvPr id="3" name="Content Placeholder 2">
            <a:extLst>
              <a:ext uri="{FF2B5EF4-FFF2-40B4-BE49-F238E27FC236}">
                <a16:creationId xmlns:a16="http://schemas.microsoft.com/office/drawing/2014/main" xmlns="" id="{362E9631-58DE-4EEC-98A4-4FD244167E91}"/>
              </a:ext>
            </a:extLst>
          </p:cNvPr>
          <p:cNvSpPr>
            <a:spLocks noGrp="1"/>
          </p:cNvSpPr>
          <p:nvPr>
            <p:ph idx="1"/>
          </p:nvPr>
        </p:nvSpPr>
        <p:spPr>
          <a:xfrm>
            <a:off x="450167" y="2053883"/>
            <a:ext cx="11240086" cy="4684542"/>
          </a:xfrm>
        </p:spPr>
        <p:txBody>
          <a:bodyPr>
            <a:normAutofit lnSpcReduction="10000"/>
          </a:bodyPr>
          <a:lstStyle/>
          <a:p>
            <a:pPr marL="0" indent="0">
              <a:lnSpc>
                <a:spcPct val="107000"/>
              </a:lnSpc>
              <a:spcAft>
                <a:spcPts val="800"/>
              </a:spcAft>
              <a:buNone/>
              <a:tabLst>
                <a:tab pos="4953000" algn="l"/>
              </a:tabLst>
            </a:pPr>
            <a:r>
              <a:rPr lang="en-US" dirty="0">
                <a:effectLst/>
                <a:latin typeface="Calibri" panose="020F0502020204030204" pitchFamily="34" charset="0"/>
                <a:ea typeface="Calibri" panose="020F0502020204030204" pitchFamily="34" charset="0"/>
                <a:cs typeface="Times New Roman" panose="02020603050405020304" pitchFamily="18" charset="0"/>
              </a:rPr>
              <a:t>Cooperative financial institutions (CFIs) are a major alternative source of finance to people with low-income levels. A key source of loanable funds in CFIs is savings. Saving mobilization strategies is therefore key to the success of all CFIs. It is important to note that:</a:t>
            </a:r>
            <a:endParaRPr lang="en-CA"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tabLst>
                <a:tab pos="4953000" algn="l"/>
              </a:tabLst>
            </a:pPr>
            <a:r>
              <a:rPr lang="en-US" dirty="0">
                <a:effectLst/>
                <a:latin typeface="Calibri" panose="020F0502020204030204" pitchFamily="34" charset="0"/>
                <a:ea typeface="Calibri" panose="020F0502020204030204" pitchFamily="34" charset="0"/>
                <a:cs typeface="Times New Roman" panose="02020603050405020304" pitchFamily="18" charset="0"/>
              </a:rPr>
              <a:t>Savings is a painful process to most people.</a:t>
            </a:r>
            <a:endParaRPr lang="en-CA"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tabLst>
                <a:tab pos="4953000" algn="l"/>
              </a:tabLst>
            </a:pPr>
            <a:r>
              <a:rPr lang="en-US" dirty="0">
                <a:effectLst/>
                <a:latin typeface="Calibri" panose="020F0502020204030204" pitchFamily="34" charset="0"/>
                <a:ea typeface="Calibri" panose="020F0502020204030204" pitchFamily="34" charset="0"/>
                <a:cs typeface="Times New Roman" panose="02020603050405020304" pitchFamily="18" charset="0"/>
              </a:rPr>
              <a:t>It involves a sacrifice of present consumption for a future good.</a:t>
            </a:r>
            <a:endParaRPr lang="en-CA"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tabLst>
                <a:tab pos="4953000" algn="l"/>
              </a:tabLst>
            </a:pPr>
            <a:r>
              <a:rPr lang="en-US" dirty="0">
                <a:effectLst/>
                <a:latin typeface="Calibri" panose="020F0502020204030204" pitchFamily="34" charset="0"/>
                <a:ea typeface="Calibri" panose="020F0502020204030204" pitchFamily="34" charset="0"/>
                <a:cs typeface="Times New Roman" panose="02020603050405020304" pitchFamily="18" charset="0"/>
              </a:rPr>
              <a:t>Many people would prefer to have present consumption than to save for the uncertain future, may be to leave that responsibility to </a:t>
            </a:r>
            <a:r>
              <a:rPr lang="en-US" dirty="0" smtClean="0">
                <a:latin typeface="Calibri" panose="020F0502020204030204" pitchFamily="34" charset="0"/>
                <a:ea typeface="Calibri" panose="020F0502020204030204" pitchFamily="34" charset="0"/>
                <a:cs typeface="Times New Roman" panose="02020603050405020304" pitchFamily="18" charset="0"/>
              </a:rPr>
              <a:t>their</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a:effectLst/>
                <a:latin typeface="Calibri" panose="020F0502020204030204" pitchFamily="34" charset="0"/>
                <a:ea typeface="Calibri" panose="020F0502020204030204" pitchFamily="34" charset="0"/>
                <a:cs typeface="Times New Roman" panose="02020603050405020304" pitchFamily="18" charset="0"/>
              </a:rPr>
              <a:t>children or to the government.</a:t>
            </a:r>
            <a:endParaRPr lang="en-CA"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tabLst>
                <a:tab pos="4953000" algn="l"/>
              </a:tabLst>
            </a:pPr>
            <a:r>
              <a:rPr lang="en-US" dirty="0">
                <a:effectLst/>
                <a:latin typeface="Calibri" panose="020F0502020204030204" pitchFamily="34" charset="0"/>
                <a:ea typeface="Calibri" panose="020F0502020204030204" pitchFamily="34" charset="0"/>
                <a:cs typeface="Times New Roman" panose="02020603050405020304" pitchFamily="18" charset="0"/>
              </a:rPr>
              <a:t>Demands are always higher than incomes, irrespective of your income.</a:t>
            </a:r>
            <a:endParaRPr lang="en-CA"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tabLst>
                <a:tab pos="4953000" algn="l"/>
              </a:tabLst>
            </a:pPr>
            <a:r>
              <a:rPr lang="en-US" dirty="0" smtClean="0">
                <a:latin typeface="Calibri" panose="020F0502020204030204" pitchFamily="34" charset="0"/>
                <a:ea typeface="Calibri" panose="020F0502020204030204" pitchFamily="34" charset="0"/>
                <a:cs typeface="Times New Roman" panose="02020603050405020304" pitchFamily="18" charset="0"/>
              </a:rPr>
              <a:t>Saving must be</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a:effectLst/>
                <a:latin typeface="Calibri" panose="020F0502020204030204" pitchFamily="34" charset="0"/>
                <a:ea typeface="Calibri" panose="020F0502020204030204" pitchFamily="34" charset="0"/>
                <a:cs typeface="Times New Roman" panose="02020603050405020304" pitchFamily="18" charset="0"/>
              </a:rPr>
              <a:t>a deliberate choice one has to make.</a:t>
            </a:r>
            <a:endParaRPr lang="en-CA"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CA" dirty="0"/>
          </a:p>
        </p:txBody>
      </p:sp>
    </p:spTree>
    <p:extLst>
      <p:ext uri="{BB962C8B-B14F-4D97-AF65-F5344CB8AC3E}">
        <p14:creationId xmlns:p14="http://schemas.microsoft.com/office/powerpoint/2010/main" val="3281946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25C357-28CD-41B5-A9B6-AB5005556CB8}"/>
              </a:ext>
            </a:extLst>
          </p:cNvPr>
          <p:cNvSpPr>
            <a:spLocks noGrp="1"/>
          </p:cNvSpPr>
          <p:nvPr>
            <p:ph type="title"/>
          </p:nvPr>
        </p:nvSpPr>
        <p:spPr/>
        <p:txBody>
          <a:bodyPr/>
          <a:lstStyle/>
          <a:p>
            <a:pPr>
              <a:lnSpc>
                <a:spcPct val="107000"/>
              </a:lnSpc>
              <a:spcAft>
                <a:spcPts val="800"/>
              </a:spcAft>
              <a:tabLst>
                <a:tab pos="4953000" algn="l"/>
              </a:tabLst>
            </a:pPr>
            <a:r>
              <a:rPr lang="en-US" sz="3600" b="1" dirty="0">
                <a:effectLst/>
                <a:latin typeface="Calibri" panose="020F0502020204030204" pitchFamily="34" charset="0"/>
                <a:ea typeface="Calibri" panose="020F0502020204030204" pitchFamily="34" charset="0"/>
                <a:cs typeface="Times New Roman" panose="02020603050405020304" pitchFamily="18" charset="0"/>
              </a:rPr>
              <a:t>Importance of savings at CFI member level</a:t>
            </a:r>
            <a:endParaRPr lang="en-CA"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46B06827-B198-4100-B65C-AA561317DB11}"/>
              </a:ext>
            </a:extLst>
          </p:cNvPr>
          <p:cNvSpPr>
            <a:spLocks noGrp="1"/>
          </p:cNvSpPr>
          <p:nvPr>
            <p:ph idx="1"/>
          </p:nvPr>
        </p:nvSpPr>
        <p:spPr>
          <a:xfrm>
            <a:off x="680321" y="2336873"/>
            <a:ext cx="10179937" cy="4218672"/>
          </a:xfrm>
        </p:spPr>
        <p:txBody>
          <a:bodyPr>
            <a:normAutofit lnSpcReduction="10000"/>
          </a:bodyPr>
          <a:lstStyle/>
          <a:p>
            <a:pPr lvl="0">
              <a:lnSpc>
                <a:spcPct val="107000"/>
              </a:lnSpc>
              <a:buFont typeface="Wingdings" panose="05000000000000000000" pitchFamily="2" charset="2"/>
              <a:buChar char="Ø"/>
              <a:tabLst>
                <a:tab pos="4953000" algn="l"/>
              </a:tabLst>
            </a:pPr>
            <a:r>
              <a:rPr lang="en-US" sz="2800" dirty="0">
                <a:effectLst/>
                <a:latin typeface="Calibri" panose="020F0502020204030204" pitchFamily="34" charset="0"/>
                <a:ea typeface="Calibri" panose="020F0502020204030204" pitchFamily="34" charset="0"/>
                <a:cs typeface="Times New Roman" panose="02020603050405020304" pitchFamily="18" charset="0"/>
              </a:rPr>
              <a:t> At the CFI level, building up savings </a:t>
            </a:r>
            <a:r>
              <a:rPr lang="en-US" sz="2800" dirty="0" smtClean="0">
                <a:effectLst/>
                <a:latin typeface="Calibri" panose="020F0502020204030204" pitchFamily="34" charset="0"/>
                <a:ea typeface="Calibri" panose="020F0502020204030204" pitchFamily="34" charset="0"/>
                <a:cs typeface="Times New Roman" panose="02020603050405020304" pitchFamily="18" charset="0"/>
              </a:rPr>
              <a:t>includes </a:t>
            </a:r>
            <a:r>
              <a:rPr lang="en-US" sz="2800" dirty="0">
                <a:effectLst/>
                <a:latin typeface="Calibri" panose="020F0502020204030204" pitchFamily="34" charset="0"/>
                <a:ea typeface="Calibri" panose="020F0502020204030204" pitchFamily="34" charset="0"/>
                <a:cs typeface="Times New Roman" panose="02020603050405020304" pitchFamily="18" charset="0"/>
              </a:rPr>
              <a:t>setting aside reserves </a:t>
            </a:r>
            <a:r>
              <a:rPr lang="en-US" sz="2800" dirty="0" smtClean="0">
                <a:effectLst/>
                <a:latin typeface="Calibri" panose="020F0502020204030204" pitchFamily="34" charset="0"/>
                <a:ea typeface="Calibri" panose="020F0502020204030204" pitchFamily="34" charset="0"/>
                <a:cs typeface="Times New Roman" panose="02020603050405020304" pitchFamily="18" charset="0"/>
              </a:rPr>
              <a:t>out of profit to </a:t>
            </a:r>
            <a:r>
              <a:rPr lang="en-US" sz="2800" dirty="0">
                <a:effectLst/>
                <a:latin typeface="Calibri" panose="020F0502020204030204" pitchFamily="34" charset="0"/>
                <a:ea typeface="Calibri" panose="020F0502020204030204" pitchFamily="34" charset="0"/>
                <a:cs typeface="Times New Roman" panose="02020603050405020304" pitchFamily="18" charset="0"/>
              </a:rPr>
              <a:t>build capital. Most CFIs don’t have adequate capital to take care of risks. Well capitalized </a:t>
            </a:r>
            <a:r>
              <a:rPr lang="en-US" sz="2800" dirty="0" smtClean="0">
                <a:effectLst/>
                <a:latin typeface="Calibri" panose="020F0502020204030204" pitchFamily="34" charset="0"/>
                <a:ea typeface="Calibri" panose="020F0502020204030204" pitchFamily="34" charset="0"/>
                <a:cs typeface="Times New Roman" panose="02020603050405020304" pitchFamily="18" charset="0"/>
              </a:rPr>
              <a:t>(institutional savings</a:t>
            </a:r>
            <a:r>
              <a:rPr lang="en-US" sz="2800" dirty="0">
                <a:effectLst/>
                <a:latin typeface="Calibri" panose="020F0502020204030204" pitchFamily="34" charset="0"/>
                <a:ea typeface="Calibri" panose="020F0502020204030204" pitchFamily="34" charset="0"/>
                <a:cs typeface="Times New Roman" panose="02020603050405020304" pitchFamily="18" charset="0"/>
              </a:rPr>
              <a:t>) can withstand any emerging risks and </a:t>
            </a:r>
            <a:r>
              <a:rPr lang="en-US" sz="2800" dirty="0" smtClean="0">
                <a:effectLst/>
                <a:latin typeface="Calibri" panose="020F0502020204030204" pitchFamily="34" charset="0"/>
                <a:ea typeface="Calibri" panose="020F0502020204030204" pitchFamily="34" charset="0"/>
                <a:cs typeface="Times New Roman" panose="02020603050405020304" pitchFamily="18" charset="0"/>
              </a:rPr>
              <a:t>shocks and so at personal member level.</a:t>
            </a:r>
            <a:endParaRPr lang="en-CA" sz="28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buFont typeface="Wingdings" panose="05000000000000000000" pitchFamily="2" charset="2"/>
              <a:buChar char="Ø"/>
              <a:tabLst>
                <a:tab pos="4953000" algn="l"/>
              </a:tabLst>
            </a:pPr>
            <a:r>
              <a:rPr lang="en-US" sz="2800" dirty="0">
                <a:effectLst/>
                <a:latin typeface="Calibri" panose="020F0502020204030204" pitchFamily="34" charset="0"/>
                <a:ea typeface="Calibri" panose="020F0502020204030204" pitchFamily="34" charset="0"/>
                <a:cs typeface="Times New Roman" panose="02020603050405020304" pitchFamily="18" charset="0"/>
              </a:rPr>
              <a:t> Regulators set </a:t>
            </a:r>
            <a:r>
              <a:rPr lang="en-US" sz="2800" dirty="0" smtClean="0">
                <a:effectLst/>
                <a:latin typeface="Calibri" panose="020F0502020204030204" pitchFamily="34" charset="0"/>
                <a:ea typeface="Calibri" panose="020F0502020204030204" pitchFamily="34" charset="0"/>
                <a:cs typeface="Times New Roman" panose="02020603050405020304" pitchFamily="18" charset="0"/>
              </a:rPr>
              <a:t>up in law, </a:t>
            </a:r>
            <a:r>
              <a:rPr lang="en-US" sz="2800" dirty="0">
                <a:effectLst/>
                <a:latin typeface="Calibri" panose="020F0502020204030204" pitchFamily="34" charset="0"/>
                <a:ea typeface="Calibri" panose="020F0502020204030204" pitchFamily="34" charset="0"/>
                <a:cs typeface="Times New Roman" panose="02020603050405020304" pitchFamily="18" charset="0"/>
              </a:rPr>
              <a:t>minimum compliance capital for licensing and an annual amount transferred to statutory reserves because savings is difficult even</a:t>
            </a:r>
            <a:r>
              <a:rPr lang="en-US" sz="2800" b="1" dirty="0">
                <a:effectLst/>
                <a:latin typeface="Calibri" panose="020F0502020204030204" pitchFamily="34" charset="0"/>
                <a:ea typeface="Calibri" panose="020F0502020204030204" pitchFamily="34" charset="0"/>
                <a:cs typeface="Times New Roman" panose="02020603050405020304" pitchFamily="18" charset="0"/>
              </a:rPr>
              <a:t> </a:t>
            </a:r>
            <a:r>
              <a:rPr lang="en-US" sz="2800" dirty="0">
                <a:effectLst/>
                <a:latin typeface="Calibri" panose="020F0502020204030204" pitchFamily="34" charset="0"/>
                <a:ea typeface="Calibri" panose="020F0502020204030204" pitchFamily="34" charset="0"/>
                <a:cs typeface="Times New Roman" panose="02020603050405020304" pitchFamily="18" charset="0"/>
              </a:rPr>
              <a:t>at the CFI level. These are like forced savings.</a:t>
            </a:r>
            <a:endParaRPr lang="en-CA"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Tree>
    <p:extLst>
      <p:ext uri="{BB962C8B-B14F-4D97-AF65-F5344CB8AC3E}">
        <p14:creationId xmlns:p14="http://schemas.microsoft.com/office/powerpoint/2010/main" val="3261776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A54526B-6F87-4144-AFA8-0B87CDB09D46}"/>
              </a:ext>
            </a:extLst>
          </p:cNvPr>
          <p:cNvSpPr>
            <a:spLocks noGrp="1"/>
          </p:cNvSpPr>
          <p:nvPr>
            <p:ph type="title"/>
          </p:nvPr>
        </p:nvSpPr>
        <p:spPr/>
        <p:txBody>
          <a:bodyPr>
            <a:normAutofit/>
          </a:bodyPr>
          <a:lstStyle/>
          <a:p>
            <a:pPr>
              <a:lnSpc>
                <a:spcPct val="107000"/>
              </a:lnSpc>
              <a:spcAft>
                <a:spcPts val="800"/>
              </a:spcAft>
              <a:tabLst>
                <a:tab pos="4953000" algn="l"/>
              </a:tabLst>
            </a:pPr>
            <a:r>
              <a:rPr lang="en-US" b="1" dirty="0">
                <a:effectLst/>
                <a:latin typeface="Calibri" panose="020F0502020204030204" pitchFamily="34" charset="0"/>
                <a:ea typeface="Calibri" panose="020F0502020204030204" pitchFamily="34" charset="0"/>
                <a:cs typeface="Times New Roman" panose="02020603050405020304" pitchFamily="18" charset="0"/>
              </a:rPr>
              <a:t>SAVING MOBILIZATION OPTIONS FOR </a:t>
            </a:r>
            <a:r>
              <a:rPr lang="en-US" b="1" dirty="0" smtClean="0">
                <a:effectLst/>
                <a:latin typeface="Calibri" panose="020F0502020204030204" pitchFamily="34" charset="0"/>
                <a:ea typeface="Calibri" panose="020F0502020204030204" pitchFamily="34" charset="0"/>
                <a:cs typeface="Times New Roman" panose="02020603050405020304" pitchFamily="18" charset="0"/>
              </a:rPr>
              <a:t>CFIs</a:t>
            </a:r>
            <a:endParaRPr lang="en-CA"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E18295EB-A492-4DD8-988E-9C94194FD27D}"/>
              </a:ext>
            </a:extLst>
          </p:cNvPr>
          <p:cNvSpPr>
            <a:spLocks noGrp="1"/>
          </p:cNvSpPr>
          <p:nvPr>
            <p:ph idx="1"/>
          </p:nvPr>
        </p:nvSpPr>
        <p:spPr>
          <a:xfrm>
            <a:off x="379828" y="2067950"/>
            <a:ext cx="11507372" cy="4790049"/>
          </a:xfrm>
        </p:spPr>
        <p:txBody>
          <a:bodyPr>
            <a:normAutofit lnSpcReduction="10000"/>
          </a:bodyPr>
          <a:lstStyle/>
          <a:p>
            <a:pPr marL="0" indent="0">
              <a:lnSpc>
                <a:spcPct val="107000"/>
              </a:lnSpc>
              <a:spcAft>
                <a:spcPts val="800"/>
              </a:spcAft>
              <a:buNone/>
              <a:tabLst>
                <a:tab pos="4953000" algn="l"/>
              </a:tabLst>
            </a:pPr>
            <a:r>
              <a:rPr lang="en-US" sz="2200" dirty="0">
                <a:effectLst/>
                <a:latin typeface="Calibri" panose="020F0502020204030204" pitchFamily="34" charset="0"/>
                <a:ea typeface="Calibri" panose="020F0502020204030204" pitchFamily="34" charset="0"/>
                <a:cs typeface="Times New Roman" panose="02020603050405020304" pitchFamily="18" charset="0"/>
              </a:rPr>
              <a:t>Savings is the major single source of loanable funds to the CFIs. They must mobilize and build </a:t>
            </a:r>
            <a:r>
              <a:rPr lang="en-US" sz="2200" dirty="0" smtClean="0">
                <a:effectLst/>
                <a:latin typeface="Calibri" panose="020F0502020204030204" pitchFamily="34" charset="0"/>
                <a:ea typeface="Calibri" panose="020F0502020204030204" pitchFamily="34" charset="0"/>
                <a:cs typeface="Times New Roman" panose="02020603050405020304" pitchFamily="18" charset="0"/>
              </a:rPr>
              <a:t>adequate savings </a:t>
            </a:r>
            <a:r>
              <a:rPr lang="en-US" sz="2200" dirty="0">
                <a:effectLst/>
                <a:latin typeface="Calibri" panose="020F0502020204030204" pitchFamily="34" charset="0"/>
                <a:ea typeface="Calibri" panose="020F0502020204030204" pitchFamily="34" charset="0"/>
                <a:cs typeface="Times New Roman" panose="02020603050405020304" pitchFamily="18" charset="0"/>
              </a:rPr>
              <a:t>for on-lending to members. This explains why a newly formed CFI (3 -6 months in most countries) </a:t>
            </a:r>
            <a:r>
              <a:rPr lang="en-US" sz="2200" dirty="0" smtClean="0">
                <a:effectLst/>
                <a:latin typeface="Calibri" panose="020F0502020204030204" pitchFamily="34" charset="0"/>
                <a:ea typeface="Calibri" panose="020F0502020204030204" pitchFamily="34" charset="0"/>
                <a:cs typeface="Times New Roman" panose="02020603050405020304" pitchFamily="18" charset="0"/>
              </a:rPr>
              <a:t>would take some period of </a:t>
            </a:r>
            <a:r>
              <a:rPr lang="en-US" sz="2200" dirty="0">
                <a:effectLst/>
                <a:latin typeface="Calibri" panose="020F0502020204030204" pitchFamily="34" charset="0"/>
                <a:ea typeface="Calibri" panose="020F0502020204030204" pitchFamily="34" charset="0"/>
                <a:cs typeface="Times New Roman" panose="02020603050405020304" pitchFamily="18" charset="0"/>
              </a:rPr>
              <a:t>time before they start lending.</a:t>
            </a:r>
            <a:endParaRPr lang="en-CA"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tabLst>
                <a:tab pos="4953000" algn="l"/>
              </a:tabLst>
            </a:pPr>
            <a:r>
              <a:rPr lang="en-US" sz="2200" b="1" dirty="0">
                <a:effectLst/>
                <a:latin typeface="Calibri" panose="020F0502020204030204" pitchFamily="34" charset="0"/>
                <a:ea typeface="Calibri" panose="020F0502020204030204" pitchFamily="34" charset="0"/>
                <a:cs typeface="Times New Roman" panose="02020603050405020304" pitchFamily="18" charset="0"/>
              </a:rPr>
              <a:t>You can’t have an aggressive lending policy when you don’t have an aggressive saving mobilization policy that works. You are better </a:t>
            </a:r>
            <a:r>
              <a:rPr lang="en-US" sz="2200" b="1" dirty="0" smtClean="0">
                <a:effectLst/>
                <a:latin typeface="Calibri" panose="020F0502020204030204" pitchFamily="34" charset="0"/>
                <a:ea typeface="Calibri" panose="020F0502020204030204" pitchFamily="34" charset="0"/>
                <a:cs typeface="Times New Roman" panose="02020603050405020304" pitchFamily="18" charset="0"/>
              </a:rPr>
              <a:t>off with </a:t>
            </a:r>
            <a:r>
              <a:rPr lang="en-US" sz="2200" b="1" dirty="0">
                <a:effectLst/>
                <a:latin typeface="Calibri" panose="020F0502020204030204" pitchFamily="34" charset="0"/>
                <a:ea typeface="Calibri" panose="020F0502020204030204" pitchFamily="34" charset="0"/>
                <a:cs typeface="Times New Roman" panose="02020603050405020304" pitchFamily="18" charset="0"/>
              </a:rPr>
              <a:t>fewer loan products but which you can be </a:t>
            </a:r>
            <a:r>
              <a:rPr lang="en-US" sz="2200" b="1" dirty="0" smtClean="0">
                <a:latin typeface="Calibri" panose="020F0502020204030204" pitchFamily="34" charset="0"/>
                <a:ea typeface="Calibri" panose="020F0502020204030204" pitchFamily="34" charset="0"/>
                <a:cs typeface="Times New Roman" panose="02020603050405020304" pitchFamily="18" charset="0"/>
              </a:rPr>
              <a:t>effectively</a:t>
            </a:r>
            <a:r>
              <a:rPr lang="en-US" sz="2200" b="1"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200" b="1" dirty="0">
                <a:effectLst/>
                <a:latin typeface="Calibri" panose="020F0502020204030204" pitchFamily="34" charset="0"/>
                <a:ea typeface="Calibri" panose="020F0502020204030204" pitchFamily="34" charset="0"/>
                <a:cs typeface="Times New Roman" panose="02020603050405020304" pitchFamily="18" charset="0"/>
              </a:rPr>
              <a:t>serviced from the available funds.</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7000"/>
              </a:lnSpc>
              <a:spcAft>
                <a:spcPts val="800"/>
              </a:spcAft>
              <a:buNone/>
              <a:tabLst>
                <a:tab pos="4953000" algn="l"/>
              </a:tabLst>
            </a:pPr>
            <a:r>
              <a:rPr lang="en-US" sz="2200" dirty="0">
                <a:effectLst/>
                <a:latin typeface="Calibri" panose="020F0502020204030204" pitchFamily="34" charset="0"/>
                <a:ea typeface="Calibri" panose="020F0502020204030204" pitchFamily="34" charset="0"/>
                <a:cs typeface="Times New Roman" panose="02020603050405020304" pitchFamily="18" charset="0"/>
              </a:rPr>
              <a:t>In so doing;</a:t>
            </a:r>
            <a:endParaRPr lang="en-CA" sz="22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buFont typeface="Wingdings" panose="05000000000000000000" pitchFamily="2" charset="2"/>
              <a:buChar char="Ø"/>
              <a:tabLst>
                <a:tab pos="4953000" algn="l"/>
              </a:tabLst>
            </a:pPr>
            <a:r>
              <a:rPr lang="en-US" sz="2200" dirty="0">
                <a:effectLst/>
                <a:latin typeface="Calibri" panose="020F0502020204030204" pitchFamily="34" charset="0"/>
                <a:ea typeface="Calibri" panose="020F0502020204030204" pitchFamily="34" charset="0"/>
                <a:cs typeface="Times New Roman" panose="02020603050405020304" pitchFamily="18" charset="0"/>
              </a:rPr>
              <a:t> CFIs must take a deliberate effort to mobilize savings from its members. Saving mobilization must form part of a work plan and strategy for a CFI</a:t>
            </a:r>
            <a:endParaRPr lang="en-CA" sz="22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buFont typeface="Wingdings" panose="05000000000000000000" pitchFamily="2" charset="2"/>
              <a:buChar char="Ø"/>
              <a:tabLst>
                <a:tab pos="4953000" algn="l"/>
              </a:tabLst>
            </a:pPr>
            <a:r>
              <a:rPr lang="en-US" sz="2200" dirty="0">
                <a:effectLst/>
                <a:latin typeface="Calibri" panose="020F0502020204030204" pitchFamily="34" charset="0"/>
                <a:ea typeface="Calibri" panose="020F0502020204030204" pitchFamily="34" charset="0"/>
                <a:cs typeface="Times New Roman" panose="02020603050405020304" pitchFamily="18" charset="0"/>
              </a:rPr>
              <a:t> It involves product </a:t>
            </a:r>
            <a:r>
              <a:rPr lang="en-US" sz="2200" dirty="0" smtClean="0">
                <a:effectLst/>
                <a:latin typeface="Calibri" panose="020F0502020204030204" pitchFamily="34" charset="0"/>
                <a:ea typeface="Calibri" panose="020F0502020204030204" pitchFamily="34" charset="0"/>
                <a:cs typeface="Times New Roman" panose="02020603050405020304" pitchFamily="18" charset="0"/>
              </a:rPr>
              <a:t>development of saving </a:t>
            </a:r>
            <a:r>
              <a:rPr lang="en-US" sz="2200" dirty="0">
                <a:effectLst/>
                <a:latin typeface="Calibri" panose="020F0502020204030204" pitchFamily="34" charset="0"/>
                <a:ea typeface="Calibri" panose="020F0502020204030204" pitchFamily="34" charset="0"/>
                <a:cs typeface="Times New Roman" panose="02020603050405020304" pitchFamily="18" charset="0"/>
              </a:rPr>
              <a:t>products</a:t>
            </a:r>
            <a:endParaRPr lang="en-CA" sz="22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buFont typeface="Wingdings" panose="05000000000000000000" pitchFamily="2" charset="2"/>
              <a:buChar char="Ø"/>
              <a:tabLst>
                <a:tab pos="4953000" algn="l"/>
              </a:tabLst>
            </a:pPr>
            <a:r>
              <a:rPr lang="en-US" sz="2200" dirty="0">
                <a:effectLst/>
                <a:latin typeface="Calibri" panose="020F0502020204030204" pitchFamily="34" charset="0"/>
                <a:ea typeface="Calibri" panose="020F0502020204030204" pitchFamily="34" charset="0"/>
                <a:cs typeface="Times New Roman" panose="02020603050405020304" pitchFamily="18" charset="0"/>
              </a:rPr>
              <a:t> It involves setting targets over the planned period</a:t>
            </a:r>
            <a:endParaRPr lang="en-CA"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CA" dirty="0"/>
          </a:p>
        </p:txBody>
      </p:sp>
    </p:spTree>
    <p:extLst>
      <p:ext uri="{BB962C8B-B14F-4D97-AF65-F5344CB8AC3E}">
        <p14:creationId xmlns:p14="http://schemas.microsoft.com/office/powerpoint/2010/main" val="2975009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B2F523D-BBFC-473D-85C9-FBF3B2DB142D}"/>
              </a:ext>
            </a:extLst>
          </p:cNvPr>
          <p:cNvSpPr>
            <a:spLocks noGrp="1"/>
          </p:cNvSpPr>
          <p:nvPr>
            <p:ph type="title"/>
          </p:nvPr>
        </p:nvSpPr>
        <p:spPr/>
        <p:txBody>
          <a:bodyPr/>
          <a:lstStyle/>
          <a:p>
            <a:r>
              <a:rPr lang="en-US" b="1" dirty="0">
                <a:effectLst/>
                <a:latin typeface="Calibri" panose="020F0502020204030204" pitchFamily="34" charset="0"/>
                <a:ea typeface="Calibri" panose="020F0502020204030204" pitchFamily="34" charset="0"/>
                <a:cs typeface="Times New Roman" panose="02020603050405020304" pitchFamily="18" charset="0"/>
              </a:rPr>
              <a:t>SAVING MOBILIZATION OPTIONS FOR CFIS</a:t>
            </a:r>
            <a:endParaRPr lang="en-CA" dirty="0"/>
          </a:p>
        </p:txBody>
      </p:sp>
      <p:sp>
        <p:nvSpPr>
          <p:cNvPr id="3" name="Content Placeholder 2">
            <a:extLst>
              <a:ext uri="{FF2B5EF4-FFF2-40B4-BE49-F238E27FC236}">
                <a16:creationId xmlns:a16="http://schemas.microsoft.com/office/drawing/2014/main" xmlns="" id="{1E7884DC-A7D2-47C4-9578-B7F87AEB3345}"/>
              </a:ext>
            </a:extLst>
          </p:cNvPr>
          <p:cNvSpPr>
            <a:spLocks noGrp="1"/>
          </p:cNvSpPr>
          <p:nvPr>
            <p:ph idx="1"/>
          </p:nvPr>
        </p:nvSpPr>
        <p:spPr>
          <a:xfrm>
            <a:off x="391551" y="2365008"/>
            <a:ext cx="11537852" cy="4492992"/>
          </a:xfrm>
        </p:spPr>
        <p:txBody>
          <a:bodyPr>
            <a:normAutofit/>
          </a:bodyPr>
          <a:lstStyle/>
          <a:p>
            <a:pPr lvl="0">
              <a:lnSpc>
                <a:spcPct val="107000"/>
              </a:lnSpc>
              <a:buFont typeface="Wingdings" panose="05000000000000000000" pitchFamily="2" charset="2"/>
              <a:buChar char="Ø"/>
              <a:tabLst>
                <a:tab pos="4953000" algn="l"/>
              </a:tabLst>
            </a:pPr>
            <a:r>
              <a:rPr lang="en-US" dirty="0">
                <a:effectLst/>
                <a:latin typeface="Calibri" panose="020F0502020204030204" pitchFamily="34" charset="0"/>
                <a:ea typeface="Calibri" panose="020F0502020204030204" pitchFamily="34" charset="0"/>
                <a:cs typeface="Times New Roman" panose="02020603050405020304" pitchFamily="18" charset="0"/>
              </a:rPr>
              <a:t> It involves evaluating whether the saving targets are being realized and whether there is need to review, </a:t>
            </a:r>
            <a:r>
              <a:rPr lang="en-US" dirty="0" smtClean="0">
                <a:effectLst/>
                <a:latin typeface="Calibri" panose="020F0502020204030204" pitchFamily="34" charset="0"/>
                <a:ea typeface="Calibri" panose="020F0502020204030204" pitchFamily="34" charset="0"/>
                <a:cs typeface="Times New Roman" panose="02020603050405020304" pitchFamily="18" charset="0"/>
              </a:rPr>
              <a:t>abandon and </a:t>
            </a:r>
            <a:r>
              <a:rPr lang="en-US" dirty="0">
                <a:effectLst/>
                <a:latin typeface="Calibri" panose="020F0502020204030204" pitchFamily="34" charset="0"/>
                <a:ea typeface="Calibri" panose="020F0502020204030204" pitchFamily="34" charset="0"/>
                <a:cs typeface="Times New Roman" panose="02020603050405020304" pitchFamily="18" charset="0"/>
              </a:rPr>
              <a:t>change to a strategy that can work.</a:t>
            </a:r>
            <a:endParaRPr lang="en-CA"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buFont typeface="Wingdings" panose="05000000000000000000" pitchFamily="2" charset="2"/>
              <a:buChar char="Ø"/>
              <a:tabLst>
                <a:tab pos="4953000" algn="l"/>
              </a:tabLst>
            </a:pPr>
            <a:r>
              <a:rPr lang="en-US" dirty="0">
                <a:effectLst/>
                <a:latin typeface="Calibri" panose="020F0502020204030204" pitchFamily="34" charset="0"/>
                <a:ea typeface="Calibri" panose="020F0502020204030204" pitchFamily="34" charset="0"/>
                <a:cs typeface="Times New Roman" panose="02020603050405020304" pitchFamily="18" charset="0"/>
              </a:rPr>
              <a:t> It may involve a cost to mobilize additional savings- marketing, branding, staffing.</a:t>
            </a:r>
            <a:endParaRPr lang="en-CA"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buFont typeface="Wingdings" panose="05000000000000000000" pitchFamily="2" charset="2"/>
              <a:buChar char="Ø"/>
              <a:tabLst>
                <a:tab pos="4953000" algn="l"/>
              </a:tabLst>
            </a:pPr>
            <a:r>
              <a:rPr lang="en-US" dirty="0">
                <a:effectLst/>
                <a:latin typeface="Calibri" panose="020F0502020204030204" pitchFamily="34" charset="0"/>
                <a:ea typeface="Calibri" panose="020F0502020204030204" pitchFamily="34" charset="0"/>
                <a:cs typeface="Times New Roman" panose="02020603050405020304" pitchFamily="18" charset="0"/>
              </a:rPr>
              <a:t> You must market saving products for awareness and value proposition</a:t>
            </a:r>
            <a:r>
              <a:rPr lang="en-US" dirty="0" smtClean="0">
                <a:effectLst/>
                <a:latin typeface="Calibri" panose="020F0502020204030204" pitchFamily="34" charset="0"/>
                <a:ea typeface="Calibri" panose="020F0502020204030204" pitchFamily="34" charset="0"/>
                <a:cs typeface="Times New Roman" panose="02020603050405020304" pitchFamily="18" charset="0"/>
              </a:rPr>
              <a:t>.</a:t>
            </a:r>
          </a:p>
          <a:p>
            <a:pPr lvl="0">
              <a:lnSpc>
                <a:spcPct val="107000"/>
              </a:lnSpc>
              <a:buFont typeface="Wingdings" panose="05000000000000000000" pitchFamily="2" charset="2"/>
              <a:buChar char="Ø"/>
              <a:tabLst>
                <a:tab pos="4953000" algn="l"/>
              </a:tabLst>
            </a:pPr>
            <a:r>
              <a:rPr lang="en-US" dirty="0" smtClean="0">
                <a:latin typeface="Calibri" panose="020F0502020204030204" pitchFamily="34" charset="0"/>
                <a:ea typeface="Calibri" panose="020F0502020204030204" pitchFamily="34" charset="0"/>
                <a:cs typeface="Times New Roman" panose="02020603050405020304" pitchFamily="18" charset="0"/>
              </a:rPr>
              <a:t>Remember your marketing channels-delegates and member forums and meetings,  radios</a:t>
            </a:r>
            <a:endParaRPr lang="en-CA"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buFont typeface="Wingdings" panose="05000000000000000000" pitchFamily="2" charset="2"/>
              <a:buChar char="Ø"/>
              <a:tabLst>
                <a:tab pos="4953000" algn="l"/>
              </a:tabLst>
            </a:pPr>
            <a:r>
              <a:rPr lang="en-US" dirty="0">
                <a:effectLst/>
                <a:latin typeface="Calibri" panose="020F0502020204030204" pitchFamily="34" charset="0"/>
                <a:ea typeface="Calibri" panose="020F0502020204030204" pitchFamily="34" charset="0"/>
                <a:cs typeface="Times New Roman" panose="02020603050405020304" pitchFamily="18" charset="0"/>
              </a:rPr>
              <a:t> You must be aware that there exist other competitors for similar savings; commercial banks, microfinance institutions and other investors.</a:t>
            </a:r>
            <a:endParaRPr lang="en-CA"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buFont typeface="Wingdings" panose="05000000000000000000" pitchFamily="2" charset="2"/>
              <a:buChar char="Ø"/>
              <a:tabLst>
                <a:tab pos="4953000" algn="l"/>
              </a:tabLst>
            </a:pPr>
            <a:r>
              <a:rPr lang="en-US" dirty="0">
                <a:effectLst/>
                <a:latin typeface="Calibri" panose="020F0502020204030204" pitchFamily="34" charset="0"/>
                <a:ea typeface="Calibri" panose="020F0502020204030204" pitchFamily="34" charset="0"/>
                <a:cs typeface="Times New Roman" panose="02020603050405020304" pitchFamily="18" charset="0"/>
              </a:rPr>
              <a:t> The competitors </a:t>
            </a:r>
            <a:r>
              <a:rPr lang="en-US" b="1" dirty="0">
                <a:effectLst/>
                <a:latin typeface="Calibri" panose="020F0502020204030204" pitchFamily="34" charset="0"/>
                <a:ea typeface="Calibri" panose="020F0502020204030204" pitchFamily="34" charset="0"/>
                <a:cs typeface="Times New Roman" panose="02020603050405020304" pitchFamily="18" charset="0"/>
              </a:rPr>
              <a:t>not only exist</a:t>
            </a:r>
            <a:r>
              <a:rPr lang="en-US" dirty="0">
                <a:effectLst/>
                <a:latin typeface="Calibri" panose="020F0502020204030204" pitchFamily="34" charset="0"/>
                <a:ea typeface="Calibri" panose="020F0502020204030204" pitchFamily="34" charset="0"/>
                <a:cs typeface="Times New Roman" panose="02020603050405020304" pitchFamily="18" charset="0"/>
              </a:rPr>
              <a:t>, but work towards better strategies to mobilize savings to outmaneuver your strategy.</a:t>
            </a:r>
            <a:endParaRPr lang="en-CA"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Tree>
    <p:extLst>
      <p:ext uri="{BB962C8B-B14F-4D97-AF65-F5344CB8AC3E}">
        <p14:creationId xmlns:p14="http://schemas.microsoft.com/office/powerpoint/2010/main" val="1345332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7C886F4-A5D5-44BB-B258-3DCCDC98C4F5}"/>
              </a:ext>
            </a:extLst>
          </p:cNvPr>
          <p:cNvSpPr>
            <a:spLocks noGrp="1"/>
          </p:cNvSpPr>
          <p:nvPr>
            <p:ph type="title"/>
          </p:nvPr>
        </p:nvSpPr>
        <p:spPr>
          <a:xfrm>
            <a:off x="243840" y="739161"/>
            <a:ext cx="9613861" cy="1080938"/>
          </a:xfrm>
        </p:spPr>
        <p:txBody>
          <a:bodyPr>
            <a:normAutofit/>
          </a:bodyPr>
          <a:lstStyle/>
          <a:p>
            <a:pPr>
              <a:lnSpc>
                <a:spcPct val="107000"/>
              </a:lnSpc>
              <a:spcAft>
                <a:spcPts val="800"/>
              </a:spcAft>
              <a:tabLst>
                <a:tab pos="4953000" algn="l"/>
              </a:tabLst>
            </a:pPr>
            <a:r>
              <a:rPr lang="en-CA" b="1" dirty="0">
                <a:latin typeface="Calibri" panose="020F0502020204030204" pitchFamily="34" charset="0"/>
                <a:ea typeface="Calibri" panose="020F0502020204030204" pitchFamily="34" charset="0"/>
                <a:cs typeface="Times New Roman" panose="02020603050405020304" pitchFamily="18" charset="0"/>
              </a:rPr>
              <a:t>WHAT OPTIONS?</a:t>
            </a:r>
            <a:endParaRPr lang="en-CA"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5514D424-818B-4ED3-9691-32168E9C05A3}"/>
              </a:ext>
            </a:extLst>
          </p:cNvPr>
          <p:cNvSpPr>
            <a:spLocks noGrp="1"/>
          </p:cNvSpPr>
          <p:nvPr>
            <p:ph idx="1"/>
          </p:nvPr>
        </p:nvSpPr>
        <p:spPr>
          <a:xfrm>
            <a:off x="243840" y="2139924"/>
            <a:ext cx="11704320" cy="4521128"/>
          </a:xfrm>
        </p:spPr>
        <p:txBody>
          <a:bodyPr>
            <a:normAutofit lnSpcReduction="10000"/>
          </a:bodyPr>
          <a:lstStyle/>
          <a:p>
            <a:pPr marL="0" indent="0">
              <a:lnSpc>
                <a:spcPct val="107000"/>
              </a:lnSpc>
              <a:spcAft>
                <a:spcPts val="800"/>
              </a:spcAft>
              <a:buNone/>
              <a:tabLst>
                <a:tab pos="4953000" algn="l"/>
              </a:tabLs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Each CFI is unique and could have different saving mobilization strategies:</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tabLst>
                <a:tab pos="49530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Have competitive but realistic interest rates on deposits. Introduce term deposits with different interest rates (3 months, 6months, 12 months, 2 years). </a:t>
            </a:r>
            <a:r>
              <a:rPr lang="en-US" sz="1800" dirty="0" smtClean="0">
                <a:latin typeface="Calibri" panose="020F0502020204030204" pitchFamily="34" charset="0"/>
                <a:ea typeface="Calibri" panose="020F0502020204030204" pitchFamily="34" charset="0"/>
                <a:cs typeface="Times New Roman" panose="02020603050405020304" pitchFamily="18" charset="0"/>
              </a:rPr>
              <a:t>Ensure you </a:t>
            </a:r>
            <a:r>
              <a:rPr lang="en-US" sz="1800" dirty="0" smtClean="0">
                <a:effectLst/>
                <a:latin typeface="Calibri" panose="020F0502020204030204" pitchFamily="34" charset="0"/>
                <a:ea typeface="Calibri" panose="020F0502020204030204" pitchFamily="34" charset="0"/>
                <a:cs typeface="Times New Roman" panose="02020603050405020304" pitchFamily="18" charset="0"/>
              </a:rPr>
              <a:t>lend TERM DEPOSITS </a:t>
            </a:r>
            <a:r>
              <a:rPr lang="en-US" sz="1800" dirty="0">
                <a:effectLst/>
                <a:latin typeface="Calibri" panose="020F0502020204030204" pitchFamily="34" charset="0"/>
                <a:ea typeface="Calibri" panose="020F0502020204030204" pitchFamily="34" charset="0"/>
                <a:cs typeface="Times New Roman" panose="02020603050405020304" pitchFamily="18" charset="0"/>
              </a:rPr>
              <a:t>on those loan products with similar repayment periods to avoid a liquidity mis-match.</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tabLst>
                <a:tab pos="49530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 Encourage long term savings that can finance long term loans to your </a:t>
            </a:r>
            <a:r>
              <a:rPr lang="en-US" sz="1800" dirty="0" smtClean="0">
                <a:effectLst/>
                <a:latin typeface="Calibri" panose="020F0502020204030204" pitchFamily="34" charset="0"/>
                <a:ea typeface="Calibri" panose="020F0502020204030204" pitchFamily="34" charset="0"/>
                <a:cs typeface="Times New Roman" panose="02020603050405020304" pitchFamily="18" charset="0"/>
              </a:rPr>
              <a:t>members</a:t>
            </a:r>
            <a:r>
              <a:rPr lang="en-US" sz="1800" dirty="0">
                <a:latin typeface="Calibri" panose="020F0502020204030204" pitchFamily="34" charset="0"/>
                <a:ea typeface="Calibri" panose="020F0502020204030204" pitchFamily="34" charset="0"/>
                <a:cs typeface="Times New Roman" panose="02020603050405020304" pitchFamily="18" charset="0"/>
              </a:rPr>
              <a:t> </a:t>
            </a:r>
            <a:r>
              <a:rPr lang="en-US" sz="1800" dirty="0" smtClean="0">
                <a:latin typeface="Calibri" panose="020F0502020204030204" pitchFamily="34" charset="0"/>
                <a:ea typeface="Calibri" panose="020F0502020204030204" pitchFamily="34" charset="0"/>
                <a:cs typeface="Times New Roman" panose="02020603050405020304" pitchFamily="18" charset="0"/>
              </a:rPr>
              <a:t>such as</a:t>
            </a:r>
            <a:r>
              <a:rPr lang="en-US" sz="18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Calibri" panose="020F0502020204030204" pitchFamily="34" charset="0"/>
                <a:ea typeface="Calibri" panose="020F0502020204030204" pitchFamily="34" charset="0"/>
                <a:cs typeface="Times New Roman" panose="02020603050405020304" pitchFamily="18" charset="0"/>
              </a:rPr>
              <a:t>lifetime </a:t>
            </a:r>
            <a:r>
              <a:rPr lang="en-US" sz="1800" dirty="0" smtClean="0">
                <a:effectLst/>
                <a:latin typeface="Calibri" panose="020F0502020204030204" pitchFamily="34" charset="0"/>
                <a:ea typeface="Calibri" panose="020F0502020204030204" pitchFamily="34" charset="0"/>
                <a:cs typeface="Times New Roman" panose="02020603050405020304" pitchFamily="18" charset="0"/>
              </a:rPr>
              <a:t>savings. They are only withdrawn when </a:t>
            </a:r>
            <a:r>
              <a:rPr lang="en-US" sz="1800" dirty="0" err="1" smtClean="0">
                <a:effectLst/>
                <a:latin typeface="Calibri" panose="020F0502020204030204" pitchFamily="34" charset="0"/>
                <a:ea typeface="Calibri" panose="020F0502020204030204" pitchFamily="34" charset="0"/>
                <a:cs typeface="Times New Roman" panose="02020603050405020304" pitchFamily="18" charset="0"/>
              </a:rPr>
              <a:t>amember</a:t>
            </a:r>
            <a:r>
              <a:rPr lang="en-US" sz="18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Calibri" panose="020F0502020204030204" pitchFamily="34" charset="0"/>
                <a:ea typeface="Calibri" panose="020F0502020204030204" pitchFamily="34" charset="0"/>
                <a:cs typeface="Times New Roman" panose="02020603050405020304" pitchFamily="18" charset="0"/>
              </a:rPr>
              <a:t>withdraws or resigns from the CFI. </a:t>
            </a:r>
            <a:r>
              <a:rPr lang="en-US" sz="1800" dirty="0" smtClean="0">
                <a:effectLst/>
                <a:latin typeface="Calibri" panose="020F0502020204030204" pitchFamily="34" charset="0"/>
                <a:ea typeface="Calibri" panose="020F0502020204030204" pitchFamily="34" charset="0"/>
                <a:cs typeface="Times New Roman" panose="02020603050405020304" pitchFamily="18" charset="0"/>
              </a:rPr>
              <a:t>They enable </a:t>
            </a:r>
            <a:r>
              <a:rPr lang="en-US" sz="1800" dirty="0">
                <a:effectLst/>
                <a:latin typeface="Calibri" panose="020F0502020204030204" pitchFamily="34" charset="0"/>
                <a:ea typeface="Calibri" panose="020F0502020204030204" pitchFamily="34" charset="0"/>
                <a:cs typeface="Times New Roman" panose="02020603050405020304" pitchFamily="18" charset="0"/>
              </a:rPr>
              <a:t>good planning and liquidity stability.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tabLst>
                <a:tab pos="49530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 Develop diverse savings products that targets the diversity of all your members’ needs;</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tabLst>
                <a:tab pos="49530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youth, they save to get credit to meet their youthful needs</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tabLst>
                <a:tab pos="49530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Women, they save to get credit to serve their specific unique social and economic needs</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tabLst>
                <a:tab pos="49530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Farmers, traders, transporters</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tabLst>
                <a:tab pos="49530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Retirees and pensioners</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tabLst>
                <a:tab pos="49530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Group scheme members and others</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buNone/>
            </a:pPr>
            <a:endParaRPr lang="en-CA" dirty="0"/>
          </a:p>
        </p:txBody>
      </p:sp>
    </p:spTree>
    <p:extLst>
      <p:ext uri="{BB962C8B-B14F-4D97-AF65-F5344CB8AC3E}">
        <p14:creationId xmlns:p14="http://schemas.microsoft.com/office/powerpoint/2010/main" val="3952775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7F97CA-2C67-41B0-9097-2DA253241EDA}"/>
              </a:ext>
            </a:extLst>
          </p:cNvPr>
          <p:cNvSpPr>
            <a:spLocks noGrp="1"/>
          </p:cNvSpPr>
          <p:nvPr>
            <p:ph type="title"/>
          </p:nvPr>
        </p:nvSpPr>
        <p:spPr/>
        <p:txBody>
          <a:bodyPr/>
          <a:lstStyle/>
          <a:p>
            <a:r>
              <a:rPr lang="en-CA" b="1" dirty="0">
                <a:latin typeface="Calibri" panose="020F0502020204030204" pitchFamily="34" charset="0"/>
                <a:ea typeface="Calibri" panose="020F0502020204030204" pitchFamily="34" charset="0"/>
                <a:cs typeface="Times New Roman" panose="02020603050405020304" pitchFamily="18" charset="0"/>
              </a:rPr>
              <a:t>WHAT OPTIONS?</a:t>
            </a:r>
            <a:endParaRPr lang="en-CA" dirty="0"/>
          </a:p>
        </p:txBody>
      </p:sp>
      <p:sp>
        <p:nvSpPr>
          <p:cNvPr id="3" name="Content Placeholder 2">
            <a:extLst>
              <a:ext uri="{FF2B5EF4-FFF2-40B4-BE49-F238E27FC236}">
                <a16:creationId xmlns:a16="http://schemas.microsoft.com/office/drawing/2014/main" xmlns="" id="{292267D6-6923-4C42-99C0-C01E7A7E8CCF}"/>
              </a:ext>
            </a:extLst>
          </p:cNvPr>
          <p:cNvSpPr>
            <a:spLocks noGrp="1"/>
          </p:cNvSpPr>
          <p:nvPr>
            <p:ph idx="1"/>
          </p:nvPr>
        </p:nvSpPr>
        <p:spPr>
          <a:xfrm>
            <a:off x="225083" y="2111788"/>
            <a:ext cx="11563643" cy="4570365"/>
          </a:xfrm>
        </p:spPr>
        <p:txBody>
          <a:bodyPr>
            <a:noAutofit/>
          </a:bodyPr>
          <a:lstStyle/>
          <a:p>
            <a:pPr marL="0" lvl="0" indent="0">
              <a:lnSpc>
                <a:spcPct val="107000"/>
              </a:lnSpc>
              <a:buNone/>
              <a:tabLst>
                <a:tab pos="49530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4. Introduce incentive scheme for members to save;</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tabLst>
                <a:tab pos="49530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Dividend capitalization. Request your members to capitalize their dividends with an incentive</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tabLst>
                <a:tab pos="49530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Reward your highest top 10 savers during your annual general meeting, certificate, purchasing vouchers. This will trigger internal competition on savings</a:t>
            </a:r>
            <a:endParaRPr lang="en-CA" sz="2000" dirty="0">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buNone/>
              <a:tabLst>
                <a:tab pos="4953000" algn="l"/>
              </a:tabLst>
            </a:pPr>
            <a:r>
              <a:rPr lang="en-CA" sz="2000" dirty="0">
                <a:effectLst/>
                <a:latin typeface="Calibri" panose="020F0502020204030204" pitchFamily="34" charset="0"/>
                <a:ea typeface="Calibri" panose="020F0502020204030204" pitchFamily="34" charset="0"/>
                <a:cs typeface="Times New Roman" panose="02020603050405020304" pitchFamily="18" charset="0"/>
              </a:rPr>
              <a:t>5. </a:t>
            </a:r>
            <a:r>
              <a:rPr lang="en-US" sz="2000" dirty="0">
                <a:effectLst/>
                <a:latin typeface="Calibri" panose="020F0502020204030204" pitchFamily="34" charset="0"/>
                <a:ea typeface="Calibri" panose="020F0502020204030204" pitchFamily="34" charset="0"/>
                <a:cs typeface="Times New Roman" panose="02020603050405020304" pitchFamily="18" charset="0"/>
              </a:rPr>
              <a:t>Open your common bond of membership and attract members far and beyond. Amend your bylaw to allow you recruit additional members outside your normal area and clout of operation</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buNone/>
              <a:tabLst>
                <a:tab pos="4953000" algn="l"/>
              </a:tabLst>
            </a:pPr>
            <a:r>
              <a:rPr lang="en-US" sz="2000" dirty="0">
                <a:latin typeface="Calibri" panose="020F0502020204030204" pitchFamily="34" charset="0"/>
                <a:ea typeface="Calibri" panose="020F0502020204030204" pitchFamily="34" charset="0"/>
                <a:cs typeface="Times New Roman" panose="02020603050405020304" pitchFamily="18" charset="0"/>
              </a:rPr>
              <a:t>6. </a:t>
            </a:r>
            <a:r>
              <a:rPr lang="en-US" sz="2000" dirty="0">
                <a:effectLst/>
                <a:latin typeface="Calibri" panose="020F0502020204030204" pitchFamily="34" charset="0"/>
                <a:ea typeface="Calibri" panose="020F0502020204030204" pitchFamily="34" charset="0"/>
                <a:cs typeface="Times New Roman" panose="02020603050405020304" pitchFamily="18" charset="0"/>
              </a:rPr>
              <a:t>Encourage your CFI to merge with one or two other CFIs and focus on the volume and economies of scale that comes with numbers.</a:t>
            </a:r>
            <a:endParaRPr lang="en-CA" sz="2000" dirty="0">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buNone/>
              <a:tabLst>
                <a:tab pos="4953000" algn="l"/>
              </a:tabLst>
            </a:pPr>
            <a:r>
              <a:rPr lang="en-CA" sz="2000" dirty="0">
                <a:latin typeface="Calibri" panose="020F0502020204030204" pitchFamily="34" charset="0"/>
                <a:ea typeface="Calibri" panose="020F0502020204030204" pitchFamily="34" charset="0"/>
                <a:cs typeface="Times New Roman" panose="02020603050405020304" pitchFamily="18" charset="0"/>
              </a:rPr>
              <a:t>7. </a:t>
            </a:r>
            <a:r>
              <a:rPr lang="en-US" sz="2000" dirty="0">
                <a:effectLst/>
                <a:latin typeface="Calibri" panose="020F0502020204030204" pitchFamily="34" charset="0"/>
                <a:ea typeface="Calibri" panose="020F0502020204030204" pitchFamily="34" charset="0"/>
                <a:cs typeface="Times New Roman" panose="02020603050405020304" pitchFamily="18" charset="0"/>
              </a:rPr>
              <a:t>Play around with members’ minimum saving balances. You can have an increase on minimum savings balance to boost your </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savings portfolio </a:t>
            </a:r>
            <a:r>
              <a:rPr lang="en-US" sz="2000" dirty="0">
                <a:effectLst/>
                <a:latin typeface="Calibri" panose="020F0502020204030204" pitchFamily="34" charset="0"/>
                <a:ea typeface="Calibri" panose="020F0502020204030204" pitchFamily="34" charset="0"/>
                <a:cs typeface="Times New Roman" panose="02020603050405020304" pitchFamily="18" charset="0"/>
              </a:rPr>
              <a:t>(if you already have more members) or you can lower the minimum savings balance if you need more members to join the CFI.</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CA" sz="1600" dirty="0"/>
          </a:p>
        </p:txBody>
      </p:sp>
    </p:spTree>
    <p:extLst>
      <p:ext uri="{BB962C8B-B14F-4D97-AF65-F5344CB8AC3E}">
        <p14:creationId xmlns:p14="http://schemas.microsoft.com/office/powerpoint/2010/main" val="5173101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7507B9-A5C5-45F9-851B-C87D40541C4E}"/>
              </a:ext>
            </a:extLst>
          </p:cNvPr>
          <p:cNvSpPr>
            <a:spLocks noGrp="1"/>
          </p:cNvSpPr>
          <p:nvPr>
            <p:ph type="title"/>
          </p:nvPr>
        </p:nvSpPr>
        <p:spPr/>
        <p:txBody>
          <a:bodyPr/>
          <a:lstStyle/>
          <a:p>
            <a:r>
              <a:rPr lang="en-CA" b="1" dirty="0">
                <a:latin typeface="Calibri" panose="020F0502020204030204" pitchFamily="34" charset="0"/>
                <a:ea typeface="Calibri" panose="020F0502020204030204" pitchFamily="34" charset="0"/>
                <a:cs typeface="Times New Roman" panose="02020603050405020304" pitchFamily="18" charset="0"/>
              </a:rPr>
              <a:t>WHAT OPTIONS?</a:t>
            </a:r>
            <a:endParaRPr lang="en-CA" dirty="0"/>
          </a:p>
        </p:txBody>
      </p:sp>
      <p:sp>
        <p:nvSpPr>
          <p:cNvPr id="3" name="Content Placeholder 2">
            <a:extLst>
              <a:ext uri="{FF2B5EF4-FFF2-40B4-BE49-F238E27FC236}">
                <a16:creationId xmlns:a16="http://schemas.microsoft.com/office/drawing/2014/main" xmlns="" id="{7E5D3C4F-42BA-417E-8B2B-642555BD8ED8}"/>
              </a:ext>
            </a:extLst>
          </p:cNvPr>
          <p:cNvSpPr>
            <a:spLocks noGrp="1"/>
          </p:cNvSpPr>
          <p:nvPr>
            <p:ph idx="1"/>
          </p:nvPr>
        </p:nvSpPr>
        <p:spPr>
          <a:xfrm>
            <a:off x="351692" y="2336872"/>
            <a:ext cx="11310425" cy="4148333"/>
          </a:xfrm>
        </p:spPr>
        <p:txBody>
          <a:bodyPr>
            <a:normAutofit/>
          </a:bodyPr>
          <a:lstStyle/>
          <a:p>
            <a:pPr marL="0" lvl="0" indent="0">
              <a:lnSpc>
                <a:spcPct val="107000"/>
              </a:lnSpc>
              <a:buNone/>
              <a:tabLst>
                <a:tab pos="4953000" algn="l"/>
              </a:tabLst>
            </a:pPr>
            <a:r>
              <a:rPr lang="en-US" sz="2200" dirty="0">
                <a:effectLst/>
                <a:latin typeface="Calibri" panose="020F0502020204030204" pitchFamily="34" charset="0"/>
                <a:ea typeface="Calibri" panose="020F0502020204030204" pitchFamily="34" charset="0"/>
                <a:cs typeface="Times New Roman" panose="02020603050405020304" pitchFamily="18" charset="0"/>
              </a:rPr>
              <a:t>8. Open a CFI branch in an area with high concentration of potential members and savers. This strategy must be justified with a proper feasibility study as a new CFI branch means more than just </a:t>
            </a:r>
            <a:r>
              <a:rPr lang="en-US" sz="2200" dirty="0" smtClean="0">
                <a:effectLst/>
                <a:latin typeface="Calibri" panose="020F0502020204030204" pitchFamily="34" charset="0"/>
                <a:ea typeface="Calibri" panose="020F0502020204030204" pitchFamily="34" charset="0"/>
                <a:cs typeface="Times New Roman" panose="02020603050405020304" pitchFamily="18" charset="0"/>
              </a:rPr>
              <a:t>a saving </a:t>
            </a:r>
            <a:r>
              <a:rPr lang="en-US" sz="2200" dirty="0">
                <a:effectLst/>
                <a:latin typeface="Calibri" panose="020F0502020204030204" pitchFamily="34" charset="0"/>
                <a:ea typeface="Calibri" panose="020F0502020204030204" pitchFamily="34" charset="0"/>
                <a:cs typeface="Times New Roman" panose="02020603050405020304" pitchFamily="18" charset="0"/>
              </a:rPr>
              <a:t>mobilization.</a:t>
            </a:r>
            <a:endParaRPr lang="en-CA" sz="2200" dirty="0">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buNone/>
              <a:tabLst>
                <a:tab pos="4953000" algn="l"/>
              </a:tabLst>
            </a:pPr>
            <a:r>
              <a:rPr lang="en-CA" sz="2200" dirty="0">
                <a:effectLst/>
                <a:latin typeface="Calibri" panose="020F0502020204030204" pitchFamily="34" charset="0"/>
                <a:ea typeface="Calibri" panose="020F0502020204030204" pitchFamily="34" charset="0"/>
                <a:cs typeface="Times New Roman" panose="02020603050405020304" pitchFamily="18" charset="0"/>
              </a:rPr>
              <a:t>9. </a:t>
            </a:r>
            <a:r>
              <a:rPr lang="en-US" sz="2200" dirty="0">
                <a:effectLst/>
                <a:latin typeface="Calibri" panose="020F0502020204030204" pitchFamily="34" charset="0"/>
                <a:ea typeface="Calibri" panose="020F0502020204030204" pitchFamily="34" charset="0"/>
                <a:cs typeface="Times New Roman" panose="02020603050405020304" pitchFamily="18" charset="0"/>
              </a:rPr>
              <a:t>Develop a personal relationship </a:t>
            </a:r>
            <a:r>
              <a:rPr lang="en-US" sz="2200" dirty="0" smtClean="0">
                <a:effectLst/>
                <a:latin typeface="Calibri" panose="020F0502020204030204" pitchFamily="34" charset="0"/>
                <a:ea typeface="Calibri" panose="020F0502020204030204" pitchFamily="34" charset="0"/>
                <a:cs typeface="Times New Roman" panose="02020603050405020304" pitchFamily="18" charset="0"/>
              </a:rPr>
              <a:t>with your </a:t>
            </a:r>
            <a:r>
              <a:rPr lang="en-US" sz="2200" dirty="0">
                <a:effectLst/>
                <a:latin typeface="Calibri" panose="020F0502020204030204" pitchFamily="34" charset="0"/>
                <a:ea typeface="Calibri" panose="020F0502020204030204" pitchFamily="34" charset="0"/>
                <a:cs typeface="Times New Roman" panose="02020603050405020304" pitchFamily="18" charset="0"/>
              </a:rPr>
              <a:t>highest savers. They have a potential to contribute additional more savings or </a:t>
            </a:r>
            <a:r>
              <a:rPr lang="en-US" sz="2200" dirty="0" smtClean="0">
                <a:effectLst/>
                <a:latin typeface="Calibri" panose="020F0502020204030204" pitchFamily="34" charset="0"/>
                <a:ea typeface="Calibri" panose="020F0502020204030204" pitchFamily="34" charset="0"/>
                <a:cs typeface="Times New Roman" panose="02020603050405020304" pitchFamily="18" charset="0"/>
              </a:rPr>
              <a:t>they may </a:t>
            </a:r>
            <a:r>
              <a:rPr lang="en-US" sz="2200" dirty="0">
                <a:effectLst/>
                <a:latin typeface="Calibri" panose="020F0502020204030204" pitchFamily="34" charset="0"/>
                <a:ea typeface="Calibri" panose="020F0502020204030204" pitchFamily="34" charset="0"/>
                <a:cs typeface="Times New Roman" panose="02020603050405020304" pitchFamily="18" charset="0"/>
              </a:rPr>
              <a:t>withdraw their savings and upset the savings portfolio. Assign a particular staff to handle them (the case for KUSCCO, Kenya).</a:t>
            </a:r>
            <a:endParaRPr lang="en-CA"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tabLst>
                <a:tab pos="4953000" algn="l"/>
              </a:tabLst>
            </a:pPr>
            <a:r>
              <a:rPr lang="en-US" sz="2200" dirty="0">
                <a:latin typeface="Calibri" panose="020F0502020204030204" pitchFamily="34" charset="0"/>
                <a:ea typeface="Calibri" panose="020F0502020204030204" pitchFamily="34" charset="0"/>
                <a:cs typeface="Times New Roman" panose="02020603050405020304" pitchFamily="18" charset="0"/>
              </a:rPr>
              <a:t>10. </a:t>
            </a:r>
            <a:r>
              <a:rPr lang="en-US" sz="2200" dirty="0">
                <a:effectLst/>
                <a:latin typeface="Calibri" panose="020F0502020204030204" pitchFamily="34" charset="0"/>
                <a:ea typeface="Calibri" panose="020F0502020204030204" pitchFamily="34" charset="0"/>
                <a:cs typeface="Times New Roman" panose="02020603050405020304" pitchFamily="18" charset="0"/>
              </a:rPr>
              <a:t>Introduce loan schemes with a saving component, usually referred to as a welcome loan for new members. In this case a member shall be advance a loan BUT part of the loan cash </a:t>
            </a:r>
            <a:r>
              <a:rPr lang="en-US" sz="2200" dirty="0" smtClean="0">
                <a:effectLst/>
                <a:latin typeface="Calibri" panose="020F0502020204030204" pitchFamily="34" charset="0"/>
                <a:ea typeface="Calibri" panose="020F0502020204030204" pitchFamily="34" charset="0"/>
                <a:cs typeface="Times New Roman" panose="02020603050405020304" pitchFamily="18" charset="0"/>
              </a:rPr>
              <a:t>is retained </a:t>
            </a:r>
            <a:r>
              <a:rPr lang="en-US" sz="2200" dirty="0">
                <a:effectLst/>
                <a:latin typeface="Calibri" panose="020F0502020204030204" pitchFamily="34" charset="0"/>
                <a:ea typeface="Calibri" panose="020F0502020204030204" pitchFamily="34" charset="0"/>
                <a:cs typeface="Times New Roman" panose="02020603050405020304" pitchFamily="18" charset="0"/>
              </a:rPr>
              <a:t>as his savings. The member shall have built an instant huge saving. Common with CFIs with stable liquidity.</a:t>
            </a:r>
            <a:endParaRPr lang="en-CA"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CA" dirty="0"/>
          </a:p>
        </p:txBody>
      </p:sp>
    </p:spTree>
    <p:extLst>
      <p:ext uri="{BB962C8B-B14F-4D97-AF65-F5344CB8AC3E}">
        <p14:creationId xmlns:p14="http://schemas.microsoft.com/office/powerpoint/2010/main" val="3594660808"/>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117</TotalTime>
  <Words>1272</Words>
  <Application>Microsoft Office PowerPoint</Application>
  <PresentationFormat>Widescreen</PresentationFormat>
  <Paragraphs>67</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Symbol</vt:lpstr>
      <vt:lpstr>Times New Roman</vt:lpstr>
      <vt:lpstr>Trebuchet MS</vt:lpstr>
      <vt:lpstr>Wingdings</vt:lpstr>
      <vt:lpstr>Berlin</vt:lpstr>
      <vt:lpstr>INDABA WORKSHOP SOUTH AFRICA</vt:lpstr>
      <vt:lpstr>TWO POINTS OF FOCUS</vt:lpstr>
      <vt:lpstr>INTRODUCTION</vt:lpstr>
      <vt:lpstr>Importance of savings at CFI member level</vt:lpstr>
      <vt:lpstr>SAVING MOBILIZATION OPTIONS FOR CFIs</vt:lpstr>
      <vt:lpstr>SAVING MOBILIZATION OPTIONS FOR CFIS</vt:lpstr>
      <vt:lpstr>WHAT OPTIONS?</vt:lpstr>
      <vt:lpstr>WHAT OPTIONS?</vt:lpstr>
      <vt:lpstr>WHAT OPTIONS?</vt:lpstr>
      <vt:lpstr>STRUCTURES FOR GOOD SAVING MOBILIZATION</vt:lpstr>
      <vt:lpstr>STRUCTURES FOR GOOD SAVING MOBILIZATION</vt:lpstr>
      <vt:lpstr>CONCLUSION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INDABA WORKSHOP SOUTH AFRICA</dc:title>
  <dc:creator>Ademba Carilus</dc:creator>
  <cp:lastModifiedBy>Microsoft account</cp:lastModifiedBy>
  <cp:revision>30</cp:revision>
  <dcterms:created xsi:type="dcterms:W3CDTF">2021-03-15T10:59:02Z</dcterms:created>
  <dcterms:modified xsi:type="dcterms:W3CDTF">2021-03-17T06:22:32Z</dcterms:modified>
</cp:coreProperties>
</file>